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notesMasterIdLst>
    <p:notesMasterId r:id="rId6"/>
  </p:notesMasterIdLst>
  <p:handoutMasterIdLst>
    <p:handoutMasterId r:id="rId7"/>
  </p:handoutMasterIdLst>
  <p:sldIdLst>
    <p:sldId id="1395" r:id="rId2"/>
    <p:sldId id="314" r:id="rId3"/>
    <p:sldId id="311" r:id="rId4"/>
    <p:sldId id="1402" r:id="rId5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15" userDrawn="1">
          <p15:clr>
            <a:srgbClr val="A4A3A4"/>
          </p15:clr>
        </p15:guide>
        <p15:guide id="2" pos="13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EA049"/>
    <a:srgbClr val="2B265F"/>
    <a:srgbClr val="41638F"/>
    <a:srgbClr val="0066FF"/>
    <a:srgbClr val="C96E31"/>
    <a:srgbClr val="DAA62A"/>
    <a:srgbClr val="FFFFE7"/>
    <a:srgbClr val="98C3CA"/>
    <a:srgbClr val="DF8D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5"/>
    <p:restoredTop sz="94618"/>
  </p:normalViewPr>
  <p:slideViewPr>
    <p:cSldViewPr snapToGrid="0" snapToObjects="1" showGuides="1">
      <p:cViewPr varScale="1">
        <p:scale>
          <a:sx n="105" d="100"/>
          <a:sy n="105" d="100"/>
        </p:scale>
        <p:origin x="798" y="96"/>
      </p:cViewPr>
      <p:guideLst>
        <p:guide orient="horz" pos="2115"/>
        <p:guide pos="1368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51" d="100"/>
          <a:sy n="51" d="100"/>
        </p:scale>
        <p:origin x="2692" y="5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92B1BF71-7749-4D82-B8FF-059FF25E902F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9880B5E6-EFB7-4E66-8479-79C2E40EC60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FC6700-7637-45B4-A84A-68E1E5E2CADC}" type="datetimeFigureOut">
              <a:rPr lang="en-US" smtClean="0"/>
              <a:t>7/5/2024</a:t>
            </a:fld>
            <a:endParaRPr lang="en-US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7C5D1B8-41A4-425C-B6E2-654405E1102E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B560FC5B-4A32-43FA-BCA1-9B609107E7FA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ACDE254-9CC8-4D36-A5FA-DBF02B878931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501781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0AD3A2-F86E-2542-8B28-8264EED493CF}" type="datetimeFigureOut">
              <a:rPr lang="fr-FR" smtClean="0"/>
              <a:t>05/07/2024</a:t>
            </a:fld>
            <a:endParaRPr lang="fr-FR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23C88D3-5BE0-E042-8A85-A412DCB0DBE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594128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81ED36-EAA3-3B46-84AA-C73A7477BDC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922490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81ED36-EAA3-3B46-84AA-C73A7477BDC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44851214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81ED36-EAA3-3B46-84AA-C73A7477BDC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58850190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F81ED36-EAA3-3B46-84AA-C73A7477BDC5}" type="slidenum">
              <a:rPr kumimoji="0" lang="fr-FR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fr-FR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707436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8D36-22C1-9A40-A1E2-E0605362A51E}" type="datetimeFigureOut">
              <a:rPr lang="fr-FR" smtClean="0"/>
              <a:pPr/>
              <a:t>05/07/2024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37F2E-EFB9-214D-A347-27955E82FAA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900933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8D36-22C1-9A40-A1E2-E0605362A51E}" type="datetimeFigureOut">
              <a:rPr lang="fr-FR" smtClean="0"/>
              <a:pPr/>
              <a:t>05/07/2024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37F2E-EFB9-214D-A347-27955E82FAA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31DCF7BE-6B2E-4117-9BA6-CBE96E1EE483}"/>
              </a:ext>
            </a:extLst>
          </p:cNvPr>
          <p:cNvSpPr/>
          <p:nvPr userDrawn="1"/>
        </p:nvSpPr>
        <p:spPr>
          <a:xfrm>
            <a:off x="-1" y="6488668"/>
            <a:ext cx="1219200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938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8D36-22C1-9A40-A1E2-E0605362A51E}" type="datetimeFigureOut">
              <a:rPr lang="fr-FR" smtClean="0"/>
              <a:pPr/>
              <a:t>05/07/2024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37F2E-EFB9-214D-A347-27955E82FAA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62112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8D36-22C1-9A40-A1E2-E0605362A51E}" type="datetimeFigureOut">
              <a:rPr lang="fr-FR" smtClean="0"/>
              <a:pPr/>
              <a:t>05/07/2024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37F2E-EFB9-214D-A347-27955E82FAA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94856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8D36-22C1-9A40-A1E2-E0605362A51E}" type="datetimeFigureOut">
              <a:rPr lang="fr-FR" smtClean="0"/>
              <a:pPr/>
              <a:t>05/07/2024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37F2E-EFB9-214D-A347-27955E82FAA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567215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8D36-22C1-9A40-A1E2-E0605362A51E}" type="datetimeFigureOut">
              <a:rPr lang="fr-FR" smtClean="0"/>
              <a:pPr/>
              <a:t>05/07/2024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37F2E-EFB9-214D-A347-27955E82FAA8}" type="slidenum">
              <a:rPr lang="fr-FR" smtClean="0"/>
              <a:pPr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856725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8068D36-22C1-9A40-A1E2-E0605362A51E}" type="datetimeFigureOut">
              <a:rPr lang="fr-FR" smtClean="0"/>
              <a:pPr/>
              <a:t>05/07/2024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37F2E-EFB9-214D-A347-27955E82FAA8}" type="slidenum">
              <a:rPr lang="fr-FR" smtClean="0"/>
              <a:pPr/>
              <a:t>‹N°›</a:t>
            </a:fld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10190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56153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dirty="0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dirty="0"/>
              <a:t>Cliquez pour modifier les styles du texte du masque</a:t>
            </a:r>
          </a:p>
          <a:p>
            <a:pPr lvl="1"/>
            <a:r>
              <a:rPr lang="fr-FR" dirty="0"/>
              <a:t>Deuxième niveau</a:t>
            </a:r>
          </a:p>
          <a:p>
            <a:pPr lvl="2"/>
            <a:r>
              <a:rPr lang="fr-FR" dirty="0"/>
              <a:t>Troisième niveau</a:t>
            </a:r>
          </a:p>
          <a:p>
            <a:pPr lvl="3"/>
            <a:r>
              <a:rPr lang="fr-FR" dirty="0"/>
              <a:t>Quatrième niveau</a:t>
            </a:r>
          </a:p>
          <a:p>
            <a:pPr lvl="4"/>
            <a:r>
              <a:rPr lang="fr-FR" dirty="0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BruceOldStyle BT"/>
              </a:defRPr>
            </a:lvl1pPr>
          </a:lstStyle>
          <a:p>
            <a:fld id="{C8068D36-22C1-9A40-A1E2-E0605362A51E}" type="datetimeFigureOut">
              <a:rPr lang="fr-FR" smtClean="0"/>
              <a:pPr/>
              <a:t>05/07/2024</a:t>
            </a:fld>
            <a:endParaRPr lang="fr-FR" dirty="0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BruceOldStyle BT"/>
              </a:defRPr>
            </a:lvl1pPr>
          </a:lstStyle>
          <a:p>
            <a:endParaRPr lang="fr-FR" dirty="0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BruceOldStyle BT"/>
              </a:defRPr>
            </a:lvl1pPr>
          </a:lstStyle>
          <a:p>
            <a:fld id="{BEA37F2E-EFB9-214D-A347-27955E82FAA8}" type="slidenum">
              <a:rPr lang="fr-FR" smtClean="0"/>
              <a:pPr/>
              <a:t>‹N°›</a:t>
            </a:fld>
            <a:endParaRPr lang="fr-FR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048B128A-75EC-4977-A800-D2D60642B27B}"/>
              </a:ext>
            </a:extLst>
          </p:cNvPr>
          <p:cNvSpPr/>
          <p:nvPr userDrawn="1"/>
        </p:nvSpPr>
        <p:spPr>
          <a:xfrm>
            <a:off x="-1" y="6488668"/>
            <a:ext cx="12192000" cy="369332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sz="1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483648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xStyles>
    <p:titleStyle>
      <a:lvl1pPr marL="360000" algn="l" defTabSz="457200" rtl="0" eaLnBrk="1" latinLnBrk="0" hangingPunct="1">
        <a:spcBef>
          <a:spcPct val="0"/>
        </a:spcBef>
        <a:buNone/>
        <a:defRPr lang="fr-FR" sz="2000" b="1" kern="1200" spc="150" dirty="0">
          <a:ln w="11430"/>
          <a:solidFill>
            <a:schemeClr val="tx2">
              <a:lumMod val="75000"/>
            </a:schemeClr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BruceOldStyle B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BruceOldStyle B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BruceOldStyle B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BruceOldStyle B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BruceOldStyle B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Espace réservé du numéro de diapositive 3">
            <a:extLst>
              <a:ext uri="{FF2B5EF4-FFF2-40B4-BE49-F238E27FC236}">
                <a16:creationId xmlns:a16="http://schemas.microsoft.com/office/drawing/2014/main" id="{8F2E1D87-A032-4E73-9A7B-FBB3095FD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23206" y="6461604"/>
            <a:ext cx="2133600" cy="365125"/>
          </a:xfrm>
        </p:spPr>
        <p:txBody>
          <a:bodyPr/>
          <a:lstStyle/>
          <a:p>
            <a:pPr defTabSz="457200"/>
            <a:fld id="{BEA37F2E-EFB9-214D-A347-27955E82FAA8}" type="slidenum">
              <a:rPr lang="fr-FR" sz="1400">
                <a:solidFill>
                  <a:prstClr val="black">
                    <a:tint val="75000"/>
                  </a:prstClr>
                </a:solidFill>
                <a:latin typeface="+mn-lt"/>
              </a:rPr>
              <a:pPr defTabSz="457200"/>
              <a:t>1</a:t>
            </a:fld>
            <a:endParaRPr lang="fr-FR" sz="1400" dirty="0">
              <a:solidFill>
                <a:prstClr val="black">
                  <a:tint val="75000"/>
                </a:prstClr>
              </a:solidFill>
              <a:latin typeface="+mn-lt"/>
            </a:endParaRPr>
          </a:p>
        </p:txBody>
      </p:sp>
      <p:sp>
        <p:nvSpPr>
          <p:cNvPr id="11" name="Source">
            <a:extLst>
              <a:ext uri="{FF2B5EF4-FFF2-40B4-BE49-F238E27FC236}">
                <a16:creationId xmlns:a16="http://schemas.microsoft.com/office/drawing/2014/main" id="{E5B39072-9FEE-4B2C-BDE5-7E5B1EB430B8}"/>
              </a:ext>
            </a:extLst>
          </p:cNvPr>
          <p:cNvSpPr>
            <a:spLocks noGrp="1"/>
          </p:cNvSpPr>
          <p:nvPr/>
        </p:nvSpPr>
        <p:spPr bwMode="auto">
          <a:xfrm>
            <a:off x="816181" y="1394819"/>
            <a:ext cx="10769267" cy="53106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6800" tIns="46800" rIns="46800" bIns="46800" numCol="1" anchor="t" anchorCtr="0" compatLnSpc="1">
            <a:prstTxWarp prst="textNoShape">
              <a:avLst/>
            </a:prstTxWarp>
            <a:spAutoFit/>
          </a:bodyPr>
          <a:lstStyle>
            <a:lvl1pPr marL="173038" indent="-173038" algn="l" defTabSz="981075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Font typeface="Verdana" pitchFamily="34" charset="0"/>
              <a:buChar char="•"/>
              <a:defRPr sz="16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47675" indent="-80963" algn="l" defTabSz="9810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-"/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812800" indent="-200025" algn="l" defTabSz="9810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Marlett" pitchFamily="2" charset="2"/>
              <a:buChar char="8"/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144588" indent="-206375" algn="l" defTabSz="9810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-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1574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5pPr>
            <a:lvl6pPr marL="26146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6pPr>
            <a:lvl7pPr marL="30718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7pPr>
            <a:lvl8pPr marL="35290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8pPr>
            <a:lvl9pPr marL="39862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9pPr>
          </a:lstStyle>
          <a:p>
            <a:pPr>
              <a:lnSpc>
                <a:spcPct val="120000"/>
              </a:lnSpc>
              <a:spcBef>
                <a:spcPts val="600"/>
              </a:spcBef>
              <a:buClr>
                <a:prstClr val="black"/>
              </a:buClr>
            </a:pPr>
            <a:r>
              <a:rPr lang="fr-FR" sz="14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Ce CV WEEM sera </a:t>
            </a:r>
            <a:r>
              <a:rPr lang="fr-FR" sz="1400" dirty="0">
                <a:solidFill>
                  <a:srgbClr val="00B0F0"/>
                </a:solidFill>
                <a:latin typeface="+mn-lt"/>
                <a:cs typeface="Arial" panose="020B0604020202020204" pitchFamily="34" charset="0"/>
              </a:rPr>
              <a:t>enregistré</a:t>
            </a:r>
            <a:r>
              <a:rPr lang="fr-FR" sz="14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dans notre base de données interne et envoyé au client </a:t>
            </a:r>
            <a:r>
              <a:rPr lang="fr-FR" sz="1400" dirty="0">
                <a:solidFill>
                  <a:srgbClr val="00B0F0"/>
                </a:solidFill>
                <a:latin typeface="+mn-lt"/>
                <a:cs typeface="Arial" panose="020B0604020202020204" pitchFamily="34" charset="0"/>
              </a:rPr>
              <a:t>avec ton accord </a:t>
            </a:r>
            <a:r>
              <a:rPr lang="fr-FR" sz="14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si ton profil est retenu par notre équipe </a:t>
            </a:r>
            <a:r>
              <a:rPr lang="fr-FR" sz="1400" dirty="0" err="1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Staffing</a:t>
            </a:r>
            <a:r>
              <a:rPr lang="fr-FR" sz="14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pour une mission qui t’intéresse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>
                <a:prstClr val="black"/>
              </a:buClr>
            </a:pPr>
            <a:r>
              <a:rPr lang="fr-FR" sz="14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Le contenu de ton CV est aussi analysé par notre équipe </a:t>
            </a:r>
            <a:r>
              <a:rPr lang="fr-FR" sz="1400" dirty="0" err="1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Staffing</a:t>
            </a:r>
            <a:r>
              <a:rPr lang="fr-FR" sz="14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pour proposer des</a:t>
            </a:r>
            <a:r>
              <a:rPr lang="fr-FR" sz="1400" dirty="0">
                <a:solidFill>
                  <a:srgbClr val="00B0F0"/>
                </a:solidFill>
                <a:latin typeface="+mn-lt"/>
                <a:cs typeface="Arial" panose="020B0604020202020204" pitchFamily="34" charset="0"/>
              </a:rPr>
              <a:t> missions pertinentes </a:t>
            </a:r>
            <a:r>
              <a:rPr lang="fr-FR" sz="14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aux consultants, donc plus ton CV sera </a:t>
            </a:r>
            <a:r>
              <a:rPr lang="fr-FR" sz="1400" dirty="0">
                <a:solidFill>
                  <a:srgbClr val="00B0F0"/>
                </a:solidFill>
                <a:latin typeface="+mn-lt"/>
                <a:cs typeface="Arial" panose="020B0604020202020204" pitchFamily="34" charset="0"/>
              </a:rPr>
              <a:t>exhaustif</a:t>
            </a:r>
            <a:r>
              <a:rPr lang="fr-FR" sz="14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, plus tu auras de chances </a:t>
            </a:r>
            <a:r>
              <a:rPr lang="fr-FR" sz="1400" dirty="0">
                <a:latin typeface="+mn-lt"/>
                <a:cs typeface="Arial" panose="020B0604020202020204" pitchFamily="34" charset="0"/>
              </a:rPr>
              <a:t>d’être </a:t>
            </a:r>
            <a:r>
              <a:rPr lang="fr-FR" sz="1400" dirty="0" err="1">
                <a:latin typeface="+mn-lt"/>
                <a:cs typeface="Arial" panose="020B0604020202020204" pitchFamily="34" charset="0"/>
              </a:rPr>
              <a:t>pré-sélectionné</a:t>
            </a:r>
            <a:endParaRPr lang="fr-FR" sz="1400" dirty="0">
              <a:latin typeface="+mn-lt"/>
              <a:cs typeface="Arial" panose="020B0604020202020204" pitchFamily="34" charset="0"/>
            </a:endParaRPr>
          </a:p>
          <a:p>
            <a:pPr>
              <a:lnSpc>
                <a:spcPct val="120000"/>
              </a:lnSpc>
              <a:spcBef>
                <a:spcPts val="600"/>
              </a:spcBef>
              <a:buClr>
                <a:prstClr val="black"/>
              </a:buClr>
            </a:pPr>
            <a:r>
              <a:rPr lang="fr-FR" sz="1400" dirty="0">
                <a:latin typeface="+mn-lt"/>
                <a:cs typeface="Arial" panose="020B0604020202020204" pitchFamily="34" charset="0"/>
              </a:rPr>
              <a:t>Tu pourras bien sûr être amené à </a:t>
            </a:r>
            <a:r>
              <a:rPr lang="fr-FR" sz="1400" dirty="0">
                <a:solidFill>
                  <a:srgbClr val="00B0F0"/>
                </a:solidFill>
                <a:latin typeface="+mn-lt"/>
                <a:cs typeface="Arial" panose="020B0604020202020204" pitchFamily="34" charset="0"/>
              </a:rPr>
              <a:t>simplifier ou customiser </a:t>
            </a:r>
            <a:r>
              <a:rPr lang="fr-FR" sz="1400" dirty="0">
                <a:latin typeface="+mn-lt"/>
                <a:cs typeface="Arial" panose="020B0604020202020204" pitchFamily="34" charset="0"/>
              </a:rPr>
              <a:t>cette version exhaustive avant que l’équipe </a:t>
            </a:r>
            <a:r>
              <a:rPr lang="fr-FR" sz="1400" dirty="0" err="1">
                <a:latin typeface="+mn-lt"/>
                <a:cs typeface="Arial" panose="020B0604020202020204" pitchFamily="34" charset="0"/>
              </a:rPr>
              <a:t>Staffing</a:t>
            </a:r>
            <a:r>
              <a:rPr lang="fr-FR" sz="1400" dirty="0">
                <a:latin typeface="+mn-lt"/>
                <a:cs typeface="Arial" panose="020B0604020202020204" pitchFamily="34" charset="0"/>
              </a:rPr>
              <a:t> l’envoie au client, </a:t>
            </a:r>
            <a:r>
              <a:rPr lang="fr-FR" sz="1400" dirty="0">
                <a:solidFill>
                  <a:srgbClr val="00B0F0"/>
                </a:solidFill>
                <a:latin typeface="+mn-lt"/>
                <a:cs typeface="Arial" panose="020B0604020202020204" pitchFamily="34" charset="0"/>
              </a:rPr>
              <a:t>en fonction du type de mission </a:t>
            </a:r>
            <a:r>
              <a:rPr lang="fr-FR" sz="1400" dirty="0">
                <a:latin typeface="+mn-lt"/>
                <a:cs typeface="Arial" panose="020B0604020202020204" pitchFamily="34" charset="0"/>
              </a:rPr>
              <a:t>proposée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>
                <a:prstClr val="black"/>
              </a:buClr>
            </a:pPr>
            <a:r>
              <a:rPr lang="fr-FR" sz="1400" dirty="0">
                <a:latin typeface="+mn-lt"/>
                <a:cs typeface="Arial" panose="020B0604020202020204" pitchFamily="34" charset="0"/>
              </a:rPr>
              <a:t>IMPORTANT : Le </a:t>
            </a:r>
            <a:r>
              <a:rPr lang="fr-FR" sz="1400" dirty="0">
                <a:solidFill>
                  <a:srgbClr val="00B0F0"/>
                </a:solidFill>
                <a:latin typeface="+mn-lt"/>
                <a:cs typeface="Arial" panose="020B0604020202020204" pitchFamily="34" charset="0"/>
              </a:rPr>
              <a:t>respect du format </a:t>
            </a:r>
            <a:r>
              <a:rPr lang="fr-FR" sz="1400" dirty="0">
                <a:latin typeface="+mn-lt"/>
                <a:cs typeface="Arial" panose="020B0604020202020204" pitchFamily="34" charset="0"/>
              </a:rPr>
              <a:t>de ce </a:t>
            </a:r>
            <a:r>
              <a:rPr lang="fr-FR" sz="1400" dirty="0" err="1">
                <a:latin typeface="+mn-lt"/>
                <a:cs typeface="Arial" panose="020B0604020202020204" pitchFamily="34" charset="0"/>
              </a:rPr>
              <a:t>template</a:t>
            </a:r>
            <a:r>
              <a:rPr lang="fr-FR" sz="1400" dirty="0">
                <a:latin typeface="+mn-lt"/>
                <a:cs typeface="Arial" panose="020B0604020202020204" pitchFamily="34" charset="0"/>
              </a:rPr>
              <a:t> de CV est </a:t>
            </a:r>
            <a:r>
              <a:rPr lang="fr-FR" sz="1400" dirty="0">
                <a:solidFill>
                  <a:srgbClr val="00B0F0"/>
                </a:solidFill>
                <a:latin typeface="+mn-lt"/>
                <a:cs typeface="Arial" panose="020B0604020202020204" pitchFamily="34" charset="0"/>
              </a:rPr>
              <a:t>impératif</a:t>
            </a:r>
            <a:r>
              <a:rPr lang="fr-FR" sz="1400" dirty="0">
                <a:latin typeface="+mn-lt"/>
                <a:cs typeface="Arial" panose="020B0604020202020204" pitchFamily="34" charset="0"/>
              </a:rPr>
              <a:t> afin de garantir une homogénéité des profils WEEM envoyés au client; merci donc d’y être attentif et de ne pas modifier la place ou l’alignement des cadres à remplir, la police utilisée, et de ne pas ajouter de logos, photos ou schémas autres que la photo de profil (optionnelle) dans ce document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>
                <a:prstClr val="black"/>
              </a:buClr>
            </a:pPr>
            <a:r>
              <a:rPr lang="fr-FR" sz="14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Sauvegarde-le dans tes dossiers avec le format de nom suivant, </a:t>
            </a:r>
            <a:r>
              <a:rPr lang="fr-FR" sz="1400" dirty="0">
                <a:solidFill>
                  <a:srgbClr val="00B0F0"/>
                </a:solidFill>
                <a:latin typeface="+mn-lt"/>
                <a:cs typeface="Arial" panose="020B0604020202020204" pitchFamily="34" charset="0"/>
              </a:rPr>
              <a:t>en fichier PPT uniquement </a:t>
            </a:r>
            <a:r>
              <a:rPr lang="fr-FR" sz="14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(et non PDF) : CV WEEM - Jean DUPONT - Fr.ppt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>
                <a:prstClr val="black"/>
              </a:buClr>
            </a:pPr>
            <a:r>
              <a:rPr lang="fr-FR" sz="14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Inscris tes nom et prénom en haut de chaque page du document à la place du titre générique « Prénom NOM »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>
                <a:prstClr val="black"/>
              </a:buClr>
            </a:pPr>
            <a:r>
              <a:rPr lang="fr-FR" sz="14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Les pages 2+ détaillent le contenu de tes missions (freelance ou consultant) et projets (salarié, rôle opérationnel </a:t>
            </a:r>
            <a:r>
              <a:rPr lang="fr-FR" sz="1400" dirty="0" err="1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corporate</a:t>
            </a:r>
            <a:r>
              <a:rPr lang="fr-FR" sz="14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)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>
                <a:prstClr val="black"/>
              </a:buClr>
            </a:pPr>
            <a:r>
              <a:rPr lang="fr-FR" sz="14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Tu peux ajouter des pages supplémentaires sur le même format que la page 2 si ta séniorité et le nombre de tes missions et projets réalisés le nécessitent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>
                <a:prstClr val="black"/>
              </a:buClr>
            </a:pPr>
            <a:r>
              <a:rPr lang="fr-FR" sz="14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Le document est à rédiger en l</a:t>
            </a:r>
            <a:r>
              <a:rPr lang="fr-FR" sz="1400" dirty="0">
                <a:solidFill>
                  <a:srgbClr val="00B0F0"/>
                </a:solidFill>
                <a:latin typeface="+mn-lt"/>
                <a:cs typeface="Arial" panose="020B0604020202020204" pitchFamily="34" charset="0"/>
              </a:rPr>
              <a:t>angue française </a:t>
            </a:r>
            <a:r>
              <a:rPr lang="fr-FR" sz="14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dans un premier temps; une version anglaise est parfois exigée ensuite par certains clients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>
                <a:prstClr val="black"/>
              </a:buClr>
            </a:pPr>
            <a:r>
              <a:rPr lang="fr-FR" sz="140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Merci par avance pour ta rigueur et ta réactivité dans la complétion de ce document ! </a:t>
            </a:r>
          </a:p>
          <a:p>
            <a:pPr>
              <a:lnSpc>
                <a:spcPct val="120000"/>
              </a:lnSpc>
              <a:spcBef>
                <a:spcPts val="600"/>
              </a:spcBef>
              <a:buClr>
                <a:prstClr val="black"/>
              </a:buClr>
            </a:pPr>
            <a:endParaRPr lang="fr-FR" sz="1800" dirty="0">
              <a:latin typeface="+mn-lt"/>
              <a:cs typeface="Arial" panose="020B0604020202020204" pitchFamily="34" charset="0"/>
            </a:endParaRPr>
          </a:p>
        </p:txBody>
      </p:sp>
      <p:sp>
        <p:nvSpPr>
          <p:cNvPr id="6" name="Source">
            <a:extLst>
              <a:ext uri="{FF2B5EF4-FFF2-40B4-BE49-F238E27FC236}">
                <a16:creationId xmlns:a16="http://schemas.microsoft.com/office/drawing/2014/main" id="{ED6FFD9C-D36E-4587-8818-A5ADE1498CA2}"/>
              </a:ext>
            </a:extLst>
          </p:cNvPr>
          <p:cNvSpPr>
            <a:spLocks noGrp="1"/>
          </p:cNvSpPr>
          <p:nvPr/>
        </p:nvSpPr>
        <p:spPr bwMode="auto">
          <a:xfrm>
            <a:off x="7181637" y="108167"/>
            <a:ext cx="4781764" cy="5770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6800" tIns="46800" rIns="46800" bIns="46800" numCol="1" anchor="t" anchorCtr="0" compatLnSpc="1">
            <a:prstTxWarp prst="textNoShape">
              <a:avLst/>
            </a:prstTxWarp>
            <a:spAutoFit/>
          </a:bodyPr>
          <a:lstStyle>
            <a:lvl1pPr marL="173038" indent="-173038" algn="l" defTabSz="981075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Font typeface="Verdana" pitchFamily="34" charset="0"/>
              <a:buChar char="•"/>
              <a:defRPr sz="16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47675" indent="-80963" algn="l" defTabSz="9810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-"/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812800" indent="-200025" algn="l" defTabSz="9810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Marlett" pitchFamily="2" charset="2"/>
              <a:buChar char="8"/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144588" indent="-206375" algn="l" defTabSz="9810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-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1574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5pPr>
            <a:lvl6pPr marL="26146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6pPr>
            <a:lvl7pPr marL="30718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7pPr>
            <a:lvl8pPr marL="35290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8pPr>
            <a:lvl9pPr marL="39862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600"/>
              </a:spcBef>
              <a:buClr>
                <a:prstClr val="black"/>
              </a:buClr>
              <a:buNone/>
            </a:pPr>
            <a:r>
              <a:rPr lang="fr-FR" sz="2800" b="1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Ton CV WEEM: Mode d’emploi</a:t>
            </a: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5AAC25C6-123D-CD52-68DB-000FD5941CD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095" y="192156"/>
            <a:ext cx="1565917" cy="401517"/>
          </a:xfrm>
          <a:prstGeom prst="rect">
            <a:avLst/>
          </a:prstGeom>
        </p:spPr>
      </p:pic>
      <p:sp>
        <p:nvSpPr>
          <p:cNvPr id="3" name="Rectangle 2">
            <a:extLst>
              <a:ext uri="{FF2B5EF4-FFF2-40B4-BE49-F238E27FC236}">
                <a16:creationId xmlns:a16="http://schemas.microsoft.com/office/drawing/2014/main" id="{464E100B-E13D-1BEA-07E8-ECDDBB8DEFE5}"/>
              </a:ext>
            </a:extLst>
          </p:cNvPr>
          <p:cNvSpPr/>
          <p:nvPr/>
        </p:nvSpPr>
        <p:spPr>
          <a:xfrm>
            <a:off x="2389900" y="162050"/>
            <a:ext cx="3133076" cy="98074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0000"/>
              </a:lnSpc>
              <a:spcBef>
                <a:spcPts val="600"/>
              </a:spcBef>
              <a:buClr>
                <a:prstClr val="black"/>
              </a:buClr>
            </a:pPr>
            <a:r>
              <a:rPr lang="fr-FR" sz="105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Ce document est un tutoriel ET le </a:t>
            </a:r>
            <a:r>
              <a:rPr lang="fr-FR" sz="1050" dirty="0" err="1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template</a:t>
            </a:r>
            <a:r>
              <a:rPr lang="fr-FR" sz="1050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 à utiliser. Une fois que tu as rempli le document, tu peux supprimer les indications dans les boîtes bleues, les flèches et cette page de mode d’emploi</a:t>
            </a:r>
          </a:p>
        </p:txBody>
      </p:sp>
    </p:spTree>
    <p:extLst>
      <p:ext uri="{BB962C8B-B14F-4D97-AF65-F5344CB8AC3E}">
        <p14:creationId xmlns:p14="http://schemas.microsoft.com/office/powerpoint/2010/main" val="28677119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C7D756FF-70C8-4703-A31B-63E85E60BAB5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01949" y="1654139"/>
            <a:ext cx="3892097" cy="4610187"/>
          </a:xfrm>
          <a:prstGeom prst="rect">
            <a:avLst/>
          </a:prstGeom>
          <a:ln w="12700">
            <a:solidFill>
              <a:schemeClr val="accent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108000" tIns="45720" rIns="72000" bIns="45720" rtlCol="0" anchor="t"/>
          <a:lstStyle/>
          <a:p>
            <a:pPr lvl="0">
              <a:lnSpc>
                <a:spcPct val="120000"/>
              </a:lnSpc>
              <a:spcBef>
                <a:spcPts val="600"/>
              </a:spcBef>
              <a:buClr>
                <a:prstClr val="black"/>
              </a:buClr>
            </a:pPr>
            <a:r>
              <a:rPr lang="fr-FR" sz="1400" b="1" dirty="0">
                <a:solidFill>
                  <a:schemeClr val="tx2"/>
                </a:solidFill>
                <a:cs typeface="Arial" panose="020B0604020202020204" pitchFamily="34" charset="0"/>
              </a:rPr>
              <a:t>EXPERIENCE PROFESSIONNELLE</a:t>
            </a:r>
            <a:endParaRPr lang="fr-FR" sz="14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285750" lvl="0" indent="-285750">
              <a:spcBef>
                <a:spcPts val="1200"/>
              </a:spcBef>
              <a:buClr>
                <a:prstClr val="black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prstClr val="black"/>
                </a:solidFill>
                <a:cs typeface="Arial" panose="020B0604020202020204" pitchFamily="34" charset="0"/>
              </a:rPr>
              <a:t>Depuis AAAA : </a:t>
            </a:r>
            <a:r>
              <a:rPr lang="fr-FR" sz="1400" b="1" dirty="0">
                <a:solidFill>
                  <a:prstClr val="black"/>
                </a:solidFill>
                <a:cs typeface="Arial" panose="020B0604020202020204" pitchFamily="34" charset="0"/>
              </a:rPr>
              <a:t>Consultant indépendant</a:t>
            </a:r>
            <a:r>
              <a:rPr lang="fr-FR" sz="1400" dirty="0">
                <a:solidFill>
                  <a:prstClr val="black"/>
                </a:solidFill>
                <a:cs typeface="Arial" panose="020B0604020202020204" pitchFamily="34" charset="0"/>
              </a:rPr>
              <a:t>, membre de la communauté WEEM</a:t>
            </a:r>
          </a:p>
          <a:p>
            <a:pPr marL="285750" lvl="0" indent="-285750">
              <a:spcBef>
                <a:spcPts val="1200"/>
              </a:spcBef>
              <a:buClr>
                <a:prstClr val="black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prstClr val="black"/>
                </a:solidFill>
                <a:cs typeface="Arial" panose="020B0604020202020204" pitchFamily="34" charset="0"/>
              </a:rPr>
              <a:t>AAAA-AAAA : </a:t>
            </a:r>
            <a:r>
              <a:rPr lang="fr-FR" sz="1400" b="1" dirty="0">
                <a:solidFill>
                  <a:prstClr val="black"/>
                </a:solidFill>
                <a:cs typeface="Arial" panose="020B0604020202020204" pitchFamily="34" charset="0"/>
              </a:rPr>
              <a:t>Nom Société</a:t>
            </a:r>
            <a:r>
              <a:rPr lang="fr-FR" sz="1400" dirty="0">
                <a:solidFill>
                  <a:prstClr val="black"/>
                </a:solidFill>
                <a:cs typeface="Arial" panose="020B0604020202020204" pitchFamily="34" charset="0"/>
              </a:rPr>
              <a:t>, Titre du poste </a:t>
            </a:r>
          </a:p>
          <a:p>
            <a:pPr marL="742950" lvl="1" indent="-285750">
              <a:spcBef>
                <a:spcPts val="600"/>
              </a:spcBef>
              <a:buClr>
                <a:prstClr val="black"/>
              </a:buClr>
              <a:buFontTx/>
              <a:buChar char="-"/>
            </a:pPr>
            <a:r>
              <a:rPr lang="fr-FR" sz="1200" dirty="0">
                <a:solidFill>
                  <a:prstClr val="black"/>
                </a:solidFill>
                <a:cs typeface="Arial" panose="020B0604020202020204" pitchFamily="34" charset="0"/>
              </a:rPr>
              <a:t>xxx</a:t>
            </a:r>
          </a:p>
          <a:p>
            <a:pPr marL="285750" lvl="0" indent="-285750">
              <a:spcBef>
                <a:spcPts val="1200"/>
              </a:spcBef>
              <a:buClr>
                <a:prstClr val="black"/>
              </a:buClr>
              <a:buFont typeface="Arial" panose="020B0604020202020204" pitchFamily="34" charset="0"/>
              <a:buChar char="•"/>
            </a:pPr>
            <a:r>
              <a:rPr lang="fr-FR" sz="1400" dirty="0">
                <a:solidFill>
                  <a:prstClr val="black"/>
                </a:solidFill>
                <a:cs typeface="Arial" panose="020B0604020202020204" pitchFamily="34" charset="0"/>
              </a:rPr>
              <a:t>AAAA-AAAA : </a:t>
            </a:r>
            <a:r>
              <a:rPr lang="fr-FR" sz="1400" b="1" dirty="0">
                <a:solidFill>
                  <a:prstClr val="black"/>
                </a:solidFill>
                <a:cs typeface="Arial" panose="020B0604020202020204" pitchFamily="34" charset="0"/>
              </a:rPr>
              <a:t>Nom Société</a:t>
            </a:r>
            <a:r>
              <a:rPr lang="fr-FR" sz="1400" dirty="0">
                <a:solidFill>
                  <a:prstClr val="black"/>
                </a:solidFill>
                <a:cs typeface="Arial" panose="020B0604020202020204" pitchFamily="34" charset="0"/>
              </a:rPr>
              <a:t>, Titre du poste</a:t>
            </a:r>
          </a:p>
          <a:p>
            <a:pPr lvl="1">
              <a:spcBef>
                <a:spcPts val="600"/>
              </a:spcBef>
              <a:buClr>
                <a:prstClr val="black"/>
              </a:buClr>
            </a:pPr>
            <a:endParaRPr lang="fr-FR" sz="12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285750" lvl="0" indent="-285750">
              <a:spcBef>
                <a:spcPts val="1200"/>
              </a:spcBef>
              <a:buClr>
                <a:prstClr val="black"/>
              </a:buClr>
              <a:buFont typeface="Arial" panose="020B0604020202020204" pitchFamily="34" charset="0"/>
              <a:buChar char="•"/>
            </a:pPr>
            <a:endParaRPr lang="fr-FR" sz="14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lvl="0">
              <a:spcBef>
                <a:spcPts val="600"/>
              </a:spcBef>
              <a:buClr>
                <a:prstClr val="black"/>
              </a:buClr>
            </a:pPr>
            <a:endParaRPr lang="fr-FR" sz="14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34" name="Source"/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629920" y="920280"/>
            <a:ext cx="4436536" cy="671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46800" tIns="46800" rIns="46800" bIns="46800" numCol="1" anchor="t" anchorCtr="0" compatLnSpc="1">
            <a:prstTxWarp prst="textNoShape">
              <a:avLst/>
            </a:prstTxWarp>
            <a:spAutoFit/>
          </a:bodyPr>
          <a:lstStyle>
            <a:lvl1pPr marL="173038" indent="-173038" algn="l" defTabSz="981075" rtl="0" eaLnBrk="0" fontAlgn="base" hangingPunct="0">
              <a:spcBef>
                <a:spcPct val="40000"/>
              </a:spcBef>
              <a:spcAft>
                <a:spcPct val="0"/>
              </a:spcAft>
              <a:buClr>
                <a:schemeClr val="tx1"/>
              </a:buClr>
              <a:buFont typeface="Verdana" pitchFamily="34" charset="0"/>
              <a:buChar char="•"/>
              <a:defRPr sz="1600">
                <a:solidFill>
                  <a:schemeClr val="tx1"/>
                </a:solidFill>
                <a:latin typeface="Verdana" pitchFamily="34" charset="0"/>
                <a:ea typeface="+mn-ea"/>
                <a:cs typeface="+mn-cs"/>
              </a:defRPr>
            </a:lvl1pPr>
            <a:lvl2pPr marL="447675" indent="-80963" algn="l" defTabSz="9810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-"/>
              <a:defRPr sz="1400">
                <a:solidFill>
                  <a:schemeClr val="tx1"/>
                </a:solidFill>
                <a:latin typeface="Verdana" pitchFamily="34" charset="0"/>
              </a:defRPr>
            </a:lvl2pPr>
            <a:lvl3pPr marL="812800" indent="-200025" algn="l" defTabSz="9810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Font typeface="Marlett" pitchFamily="2" charset="2"/>
              <a:buChar char="8"/>
              <a:defRPr sz="1400">
                <a:solidFill>
                  <a:schemeClr val="tx1"/>
                </a:solidFill>
                <a:latin typeface="Verdana" pitchFamily="34" charset="0"/>
              </a:defRPr>
            </a:lvl3pPr>
            <a:lvl4pPr marL="1144588" indent="-206375" algn="l" defTabSz="981075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tx1"/>
              </a:buClr>
              <a:buChar char="-"/>
              <a:defRPr sz="1400">
                <a:solidFill>
                  <a:schemeClr val="tx1"/>
                </a:solidFill>
                <a:latin typeface="Verdana" pitchFamily="34" charset="0"/>
              </a:defRPr>
            </a:lvl4pPr>
            <a:lvl5pPr marL="21574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5pPr>
            <a:lvl6pPr marL="26146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6pPr>
            <a:lvl7pPr marL="30718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7pPr>
            <a:lvl8pPr marL="35290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8pPr>
            <a:lvl9pPr marL="3986213" indent="-339725" algn="l" defTabSz="981075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FFFF66"/>
              </a:buClr>
              <a:buFont typeface="Marlett" pitchFamily="2" charset="2"/>
              <a:buChar char="8"/>
              <a:defRPr sz="2300">
                <a:solidFill>
                  <a:schemeClr val="bg1"/>
                </a:solidFill>
                <a:latin typeface="+mn-lt"/>
              </a:defRPr>
            </a:lvl9pPr>
          </a:lstStyle>
          <a:p>
            <a:pPr marL="0" indent="0">
              <a:lnSpc>
                <a:spcPct val="120000"/>
              </a:lnSpc>
              <a:spcBef>
                <a:spcPts val="600"/>
              </a:spcBef>
              <a:buClr>
                <a:prstClr val="black"/>
              </a:buClr>
              <a:buNone/>
            </a:pPr>
            <a:r>
              <a:rPr lang="fr-FR" sz="1400" b="1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(Age)</a:t>
            </a:r>
          </a:p>
          <a:p>
            <a:pPr marL="0" indent="0">
              <a:lnSpc>
                <a:spcPct val="120000"/>
              </a:lnSpc>
              <a:spcBef>
                <a:spcPts val="600"/>
              </a:spcBef>
              <a:buClr>
                <a:prstClr val="black"/>
              </a:buClr>
              <a:buNone/>
            </a:pPr>
            <a:r>
              <a:rPr lang="fr-FR" sz="1400" b="1" dirty="0">
                <a:solidFill>
                  <a:prstClr val="black"/>
                </a:solidFill>
                <a:latin typeface="+mn-lt"/>
                <a:cs typeface="Arial" panose="020B0604020202020204" pitchFamily="34" charset="0"/>
              </a:rPr>
              <a:t>xx années d’expérience professionnelle</a:t>
            </a:r>
          </a:p>
        </p:txBody>
      </p:sp>
      <p:sp>
        <p:nvSpPr>
          <p:cNvPr id="42" name="Rectangle 41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4516186" y="1654138"/>
            <a:ext cx="4861494" cy="1010684"/>
          </a:xfrm>
          <a:prstGeom prst="rect">
            <a:avLst/>
          </a:prstGeom>
          <a:solidFill>
            <a:schemeClr val="bg1">
              <a:alpha val="16000"/>
            </a:schemeClr>
          </a:solidFill>
          <a:ln w="12700">
            <a:solidFill>
              <a:schemeClr val="accent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lIns="108000" tIns="45720" rIns="72000" bIns="45720" rtlCol="0" anchor="t"/>
          <a:lstStyle/>
          <a:p>
            <a:pPr marL="261938" lvl="0" indent="-261938" defTabSz="457200">
              <a:lnSpc>
                <a:spcPct val="120000"/>
              </a:lnSpc>
              <a:spcBef>
                <a:spcPts val="600"/>
              </a:spcBef>
            </a:pPr>
            <a:r>
              <a:rPr lang="fr-FR" sz="1400" b="1" dirty="0">
                <a:solidFill>
                  <a:schemeClr val="tx2"/>
                </a:solidFill>
                <a:cs typeface="Arial" panose="020B0604020202020204" pitchFamily="34" charset="0"/>
              </a:rPr>
              <a:t>FORMATION</a:t>
            </a:r>
            <a:endParaRPr lang="fr-FR" sz="1400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marL="261938" lvl="0" indent="-261938" defTabSz="457200">
              <a:lnSpc>
                <a:spcPct val="120000"/>
              </a:lnSpc>
              <a:spcBef>
                <a:spcPts val="600"/>
              </a:spcBef>
              <a:buFontTx/>
              <a:buChar char="-"/>
            </a:pPr>
            <a:r>
              <a:rPr lang="fr-FR" sz="1400" dirty="0">
                <a:solidFill>
                  <a:prstClr val="black"/>
                </a:solidFill>
                <a:cs typeface="Arial" panose="020B0604020202020204" pitchFamily="34" charset="0"/>
              </a:rPr>
              <a:t>AAAA-AAAA : Formations principales / Certifications</a:t>
            </a:r>
          </a:p>
        </p:txBody>
      </p:sp>
      <p:sp>
        <p:nvSpPr>
          <p:cNvPr id="26" name="Rectangle 25">
            <a:extLst>
              <a:ext uri="{FF2B5EF4-FFF2-40B4-BE49-F238E27FC236}">
                <a16:creationId xmlns:a16="http://schemas.microsoft.com/office/drawing/2014/main" id="{F44AA2B4-13FA-48E2-ABD4-EB3E2FBAD3E4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71120" y="177420"/>
            <a:ext cx="12192000" cy="65875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defTabSz="457200"/>
            <a:r>
              <a:rPr lang="fr-FR" sz="2400" b="1" spc="150" dirty="0">
                <a:ln w="11430"/>
                <a:solidFill>
                  <a:schemeClr val="tx2"/>
                </a:solidFill>
                <a:cs typeface="Arial" panose="020B0604020202020204" pitchFamily="34" charset="0"/>
              </a:rPr>
              <a:t>Prénom NOM</a:t>
            </a:r>
          </a:p>
        </p:txBody>
      </p:sp>
      <p:sp>
        <p:nvSpPr>
          <p:cNvPr id="15" name="Espace réservé du numéro de diapositive 3">
            <a:extLst>
              <a:ext uri="{FF2B5EF4-FFF2-40B4-BE49-F238E27FC236}">
                <a16:creationId xmlns:a16="http://schemas.microsoft.com/office/drawing/2014/main" id="{5FBC2D6B-E6D2-4992-99AF-4425D93DA6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23206" y="6478902"/>
            <a:ext cx="2133600" cy="365125"/>
          </a:xfrm>
        </p:spPr>
        <p:txBody>
          <a:bodyPr/>
          <a:lstStyle/>
          <a:p>
            <a:pPr defTabSz="457200"/>
            <a:fld id="{BEA37F2E-EFB9-214D-A347-27955E82FAA8}" type="slidenum">
              <a:rPr lang="fr-FR" sz="1400">
                <a:solidFill>
                  <a:prstClr val="black">
                    <a:tint val="75000"/>
                  </a:prstClr>
                </a:solidFill>
                <a:latin typeface="+mn-lt"/>
              </a:rPr>
              <a:pPr defTabSz="457200"/>
              <a:t>2</a:t>
            </a:fld>
            <a:endParaRPr lang="fr-FR" sz="1400" dirty="0">
              <a:solidFill>
                <a:prstClr val="black">
                  <a:tint val="75000"/>
                </a:prstClr>
              </a:solidFill>
              <a:latin typeface="+mn-lt"/>
            </a:endParaRPr>
          </a:p>
        </p:txBody>
      </p:sp>
      <p:grpSp>
        <p:nvGrpSpPr>
          <p:cNvPr id="2" name="Groupe 1">
            <a:extLst>
              <a:ext uri="{FF2B5EF4-FFF2-40B4-BE49-F238E27FC236}">
                <a16:creationId xmlns:a16="http://schemas.microsoft.com/office/drawing/2014/main" id="{EAB0043F-F9FD-45FD-8020-AD41AF7A20E9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4516186" y="4367661"/>
            <a:ext cx="4861494" cy="1906093"/>
            <a:chOff x="4597466" y="4367661"/>
            <a:chExt cx="4556693" cy="1906093"/>
          </a:xfrm>
        </p:grpSpPr>
        <p:sp>
          <p:nvSpPr>
            <p:cNvPr id="46" name="Rectangle 45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597466" y="4367661"/>
              <a:ext cx="4556693" cy="1906093"/>
            </a:xfrm>
            <a:prstGeom prst="rect">
              <a:avLst/>
            </a:prstGeom>
            <a:ln w="12700">
              <a:solidFill>
                <a:schemeClr val="accent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lIns="108000" tIns="45720" rIns="72000" bIns="45720" rtlCol="0" anchor="t"/>
            <a:lstStyle/>
            <a:p>
              <a:pPr defTabSz="457200">
                <a:lnSpc>
                  <a:spcPct val="120000"/>
                </a:lnSpc>
                <a:spcBef>
                  <a:spcPts val="600"/>
                </a:spcBef>
              </a:pPr>
              <a:r>
                <a:rPr lang="fr-FR" sz="1400" b="1" dirty="0">
                  <a:solidFill>
                    <a:schemeClr val="tx2"/>
                  </a:solidFill>
                  <a:cs typeface="Arial" panose="020B0604020202020204" pitchFamily="34" charset="0"/>
                </a:rPr>
                <a:t>EXPERTISES</a:t>
              </a:r>
              <a:endParaRPr lang="fr-FR" sz="1400" dirty="0">
                <a:solidFill>
                  <a:schemeClr val="tx2"/>
                </a:solidFill>
                <a:cs typeface="Arial" panose="020B0604020202020204" pitchFamily="34" charset="0"/>
              </a:endParaRPr>
            </a:p>
            <a:p>
              <a:pPr marL="261938" indent="-261938" defTabSz="457200">
                <a:lnSpc>
                  <a:spcPct val="120000"/>
                </a:lnSpc>
                <a:spcBef>
                  <a:spcPts val="600"/>
                </a:spcBef>
              </a:pPr>
              <a:endParaRPr lang="fr-FR" sz="1400" dirty="0">
                <a:solidFill>
                  <a:prstClr val="black"/>
                </a:solidFill>
                <a:cs typeface="Arial" panose="020B0604020202020204" pitchFamily="34" charset="0"/>
              </a:endParaRPr>
            </a:p>
            <a:p>
              <a:pPr defTabSz="457200">
                <a:lnSpc>
                  <a:spcPct val="120000"/>
                </a:lnSpc>
                <a:spcBef>
                  <a:spcPts val="600"/>
                </a:spcBef>
              </a:pPr>
              <a:endParaRPr lang="fr-FR" sz="1400" dirty="0">
                <a:solidFill>
                  <a:prstClr val="black"/>
                </a:solidFill>
                <a:cs typeface="Arial" panose="020B0604020202020204" pitchFamily="34" charset="0"/>
              </a:endParaRPr>
            </a:p>
          </p:txBody>
        </p:sp>
        <p:sp>
          <p:nvSpPr>
            <p:cNvPr id="47" name="ZoneTexte 46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6869865" y="4639130"/>
              <a:ext cx="2284294" cy="33361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61938" indent="-261938" defTabSz="457200">
                <a:lnSpc>
                  <a:spcPct val="120000"/>
                </a:lnSpc>
                <a:spcBef>
                  <a:spcPts val="600"/>
                </a:spcBef>
                <a:buFontTx/>
                <a:buChar char="-"/>
              </a:pPr>
              <a:r>
                <a:rPr lang="fr-FR" sz="1400" dirty="0">
                  <a:solidFill>
                    <a:prstClr val="black"/>
                  </a:solidFill>
                  <a:cs typeface="Arial" panose="020B0604020202020204" pitchFamily="34" charset="0"/>
                </a:rPr>
                <a:t>xxx</a:t>
              </a:r>
            </a:p>
          </p:txBody>
        </p:sp>
        <p:sp>
          <p:nvSpPr>
            <p:cNvPr id="21" name="ZoneTexte 20">
              <a:extLst>
                <a:ext uri="{FF2B5EF4-FFF2-40B4-BE49-F238E27FC236}">
                  <a16:creationId xmlns:a16="http://schemas.microsoft.com/office/drawing/2014/main" id="{CE6B3798-CC84-4F17-A55E-72BA30C6AAF5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636742" y="4639130"/>
              <a:ext cx="2233124" cy="66909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marL="261938" indent="-261938">
                <a:lnSpc>
                  <a:spcPct val="120000"/>
                </a:lnSpc>
                <a:spcBef>
                  <a:spcPts val="600"/>
                </a:spcBef>
                <a:buFontTx/>
                <a:buChar char="-"/>
              </a:pPr>
              <a:r>
                <a:rPr lang="fr-FR" sz="1400" dirty="0">
                  <a:cs typeface="Arial" panose="020B0604020202020204" pitchFamily="34" charset="0"/>
                </a:rPr>
                <a:t>Xxx</a:t>
              </a:r>
            </a:p>
            <a:p>
              <a:pPr marL="261938" indent="-261938">
                <a:lnSpc>
                  <a:spcPct val="120000"/>
                </a:lnSpc>
                <a:spcBef>
                  <a:spcPts val="600"/>
                </a:spcBef>
                <a:buFontTx/>
                <a:buChar char="-"/>
              </a:pPr>
              <a:endParaRPr lang="fr-FR" sz="1400" dirty="0">
                <a:cs typeface="Arial" panose="020B0604020202020204" pitchFamily="34" charset="0"/>
              </a:endParaRPr>
            </a:p>
          </p:txBody>
        </p:sp>
      </p:grpSp>
      <p:grpSp>
        <p:nvGrpSpPr>
          <p:cNvPr id="3" name="Groupe 2">
            <a:extLst>
              <a:ext uri="{FF2B5EF4-FFF2-40B4-BE49-F238E27FC236}">
                <a16:creationId xmlns:a16="http://schemas.microsoft.com/office/drawing/2014/main" id="{EA9EC9EA-C4DB-40E4-832A-BCCA56F8A593}"/>
              </a:ext>
            </a:extLst>
          </p:cNvPr>
          <p:cNvGrpSpPr>
            <a:grpSpLocks noGrp="1" noUngrp="1" noRot="1" noMove="1" noResize="1"/>
          </p:cNvGrpSpPr>
          <p:nvPr/>
        </p:nvGrpSpPr>
        <p:grpSpPr>
          <a:xfrm>
            <a:off x="4516186" y="2767893"/>
            <a:ext cx="4861494" cy="1474569"/>
            <a:chOff x="4617055" y="2981501"/>
            <a:chExt cx="4556693" cy="1290097"/>
          </a:xfrm>
        </p:grpSpPr>
        <p:sp>
          <p:nvSpPr>
            <p:cNvPr id="44" name="Rectangle 43"/>
            <p:cNvSpPr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617055" y="2981501"/>
              <a:ext cx="4556693" cy="1290097"/>
            </a:xfrm>
            <a:prstGeom prst="rect">
              <a:avLst/>
            </a:prstGeom>
            <a:ln w="12700">
              <a:solidFill>
                <a:schemeClr val="accent1"/>
              </a:solidFill>
            </a:ln>
          </p:spPr>
          <p:style>
            <a:lnRef idx="2">
              <a:schemeClr val="accent4"/>
            </a:lnRef>
            <a:fillRef idx="1">
              <a:schemeClr val="lt1"/>
            </a:fillRef>
            <a:effectRef idx="0">
              <a:schemeClr val="accent4"/>
            </a:effectRef>
            <a:fontRef idx="minor">
              <a:schemeClr val="dk1"/>
            </a:fontRef>
          </p:style>
          <p:txBody>
            <a:bodyPr lIns="108000" tIns="45720" rIns="72000" bIns="45720" rtlCol="0" anchor="t"/>
            <a:lstStyle/>
            <a:p>
              <a:pPr defTabSz="457200">
                <a:lnSpc>
                  <a:spcPct val="120000"/>
                </a:lnSpc>
                <a:spcBef>
                  <a:spcPts val="600"/>
                </a:spcBef>
              </a:pPr>
              <a:r>
                <a:rPr lang="fr-FR" sz="1400" b="1" dirty="0">
                  <a:solidFill>
                    <a:schemeClr val="tx2"/>
                  </a:solidFill>
                  <a:cs typeface="Arial" panose="020B0604020202020204" pitchFamily="34" charset="0"/>
                </a:rPr>
                <a:t>SECTEURS</a:t>
              </a:r>
            </a:p>
          </p:txBody>
        </p:sp>
        <p:sp>
          <p:nvSpPr>
            <p:cNvPr id="45" name="ZoneTexte 44"/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6869865" y="3269139"/>
              <a:ext cx="2284294" cy="291881"/>
            </a:xfrm>
            <a:prstGeom prst="rect">
              <a:avLst/>
            </a:prstGeom>
            <a:noFill/>
          </p:spPr>
          <p:txBody>
            <a:bodyPr wrap="square" lIns="108000" rtlCol="0">
              <a:spAutoFit/>
            </a:bodyPr>
            <a:lstStyle/>
            <a:p>
              <a:pPr marL="261938" indent="-261938" defTabSz="457200">
                <a:lnSpc>
                  <a:spcPct val="120000"/>
                </a:lnSpc>
                <a:spcBef>
                  <a:spcPts val="600"/>
                </a:spcBef>
                <a:buFontTx/>
                <a:buChar char="-"/>
              </a:pPr>
              <a:r>
                <a:rPr lang="fr-FR" sz="1400" dirty="0">
                  <a:solidFill>
                    <a:prstClr val="black"/>
                  </a:solidFill>
                  <a:cs typeface="Arial" panose="020B0604020202020204" pitchFamily="34" charset="0"/>
                </a:rPr>
                <a:t>xxx</a:t>
              </a:r>
            </a:p>
          </p:txBody>
        </p:sp>
        <p:sp>
          <p:nvSpPr>
            <p:cNvPr id="24" name="ZoneTexte 23">
              <a:extLst>
                <a:ext uri="{FF2B5EF4-FFF2-40B4-BE49-F238E27FC236}">
                  <a16:creationId xmlns:a16="http://schemas.microsoft.com/office/drawing/2014/main" id="{7CD44EA3-E526-436E-A511-1F2DAD96BE20}"/>
                </a:ext>
              </a:extLst>
            </p:cNvPr>
            <p:cNvSpPr txBox="1">
              <a:spLocks noGrp="1" noRot="1" noMove="1" noResize="1" noEditPoints="1" noAdjustHandles="1" noChangeArrowheads="1" noChangeShapeType="1"/>
            </p:cNvSpPr>
            <p:nvPr/>
          </p:nvSpPr>
          <p:spPr>
            <a:xfrm>
              <a:off x="4636742" y="3269139"/>
              <a:ext cx="2233123" cy="585389"/>
            </a:xfrm>
            <a:prstGeom prst="rect">
              <a:avLst/>
            </a:prstGeom>
            <a:noFill/>
          </p:spPr>
          <p:txBody>
            <a:bodyPr wrap="square" lIns="108000" rtlCol="0">
              <a:spAutoFit/>
            </a:bodyPr>
            <a:lstStyle/>
            <a:p>
              <a:pPr marL="261938" indent="-261938" defTabSz="457200">
                <a:lnSpc>
                  <a:spcPct val="120000"/>
                </a:lnSpc>
                <a:spcBef>
                  <a:spcPts val="600"/>
                </a:spcBef>
                <a:buFontTx/>
                <a:buChar char="-"/>
              </a:pPr>
              <a:r>
                <a:rPr lang="fr-FR" sz="1400" dirty="0">
                  <a:solidFill>
                    <a:prstClr val="black"/>
                  </a:solidFill>
                  <a:cs typeface="Arial" panose="020B0604020202020204" pitchFamily="34" charset="0"/>
                </a:rPr>
                <a:t>Xxx</a:t>
              </a:r>
            </a:p>
            <a:p>
              <a:pPr marL="261938" indent="-261938" defTabSz="457200">
                <a:lnSpc>
                  <a:spcPct val="120000"/>
                </a:lnSpc>
                <a:spcBef>
                  <a:spcPts val="600"/>
                </a:spcBef>
                <a:buFontTx/>
                <a:buChar char="-"/>
              </a:pPr>
              <a:endParaRPr lang="fr-FR" sz="1400" dirty="0">
                <a:solidFill>
                  <a:prstClr val="black"/>
                </a:solidFill>
                <a:cs typeface="Arial" panose="020B0604020202020204" pitchFamily="34" charset="0"/>
              </a:endParaRPr>
            </a:p>
          </p:txBody>
        </p:sp>
      </p:grpSp>
      <p:sp>
        <p:nvSpPr>
          <p:cNvPr id="25" name="Rectangle 24">
            <a:extLst>
              <a:ext uri="{FF2B5EF4-FFF2-40B4-BE49-F238E27FC236}">
                <a16:creationId xmlns:a16="http://schemas.microsoft.com/office/drawing/2014/main" id="{BA333E4F-C696-44A5-A6AC-A9DFCD2F56E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550334" y="1654138"/>
            <a:ext cx="2284294" cy="4610187"/>
          </a:xfrm>
          <a:prstGeom prst="rect">
            <a:avLst/>
          </a:prstGeom>
          <a:ln w="12700">
            <a:solidFill>
              <a:schemeClr val="accent1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108000" tIns="45720" rIns="72000" bIns="45720" rtlCol="0" anchor="t"/>
          <a:lstStyle/>
          <a:p>
            <a:pPr defTabSz="457200">
              <a:lnSpc>
                <a:spcPct val="120000"/>
              </a:lnSpc>
              <a:spcBef>
                <a:spcPts val="600"/>
              </a:spcBef>
            </a:pPr>
            <a:r>
              <a:rPr lang="fr-FR" sz="1400" b="1" dirty="0">
                <a:solidFill>
                  <a:schemeClr val="tx2"/>
                </a:solidFill>
                <a:cs typeface="Arial" panose="020B0604020202020204" pitchFamily="34" charset="0"/>
              </a:rPr>
              <a:t>SOFT SKILLS</a:t>
            </a:r>
            <a:endParaRPr lang="fr-FR" sz="1400" dirty="0">
              <a:solidFill>
                <a:schemeClr val="tx2"/>
              </a:solidFill>
              <a:cs typeface="Arial" panose="020B0604020202020204" pitchFamily="34" charset="0"/>
            </a:endParaRPr>
          </a:p>
          <a:p>
            <a:pPr marL="261938" indent="-261938" defTabSz="457200">
              <a:lnSpc>
                <a:spcPct val="120000"/>
              </a:lnSpc>
              <a:spcBef>
                <a:spcPts val="600"/>
              </a:spcBef>
            </a:pPr>
            <a:endParaRPr lang="fr-FR" sz="14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defTabSz="457200">
              <a:lnSpc>
                <a:spcPct val="120000"/>
              </a:lnSpc>
              <a:spcBef>
                <a:spcPts val="600"/>
              </a:spcBef>
            </a:pPr>
            <a:endParaRPr lang="fr-FR" sz="14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ACEBF42-F525-4C7E-9384-F0C6273DF9E6}"/>
              </a:ext>
            </a:extLst>
          </p:cNvPr>
          <p:cNvSpPr/>
          <p:nvPr/>
        </p:nvSpPr>
        <p:spPr>
          <a:xfrm>
            <a:off x="10546080" y="304800"/>
            <a:ext cx="1288548" cy="113476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Photo</a:t>
            </a:r>
            <a:endParaRPr lang="en-US" dirty="0"/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F1601003-3697-4A27-A698-508B5B6D1762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758752" y="2164858"/>
            <a:ext cx="1849120" cy="56136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xx</a:t>
            </a:r>
            <a:endParaRPr lang="en-US" dirty="0"/>
          </a:p>
        </p:txBody>
      </p:sp>
      <p:sp>
        <p:nvSpPr>
          <p:cNvPr id="31" name="Rectangle 30">
            <a:extLst>
              <a:ext uri="{FF2B5EF4-FFF2-40B4-BE49-F238E27FC236}">
                <a16:creationId xmlns:a16="http://schemas.microsoft.com/office/drawing/2014/main" id="{E51270F5-BE03-46B3-AADA-0BCE41768D3A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758752" y="3506820"/>
            <a:ext cx="1849120" cy="56136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xx</a:t>
            </a:r>
            <a:endParaRPr lang="en-US" dirty="0"/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8708594C-0281-4620-8AD9-99585FAADD6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9758752" y="2835839"/>
            <a:ext cx="1849120" cy="56136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xx</a:t>
            </a:r>
            <a:endParaRPr lang="en-US" dirty="0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BA57B9F7-D148-B547-E6E0-D8651D36B1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095" y="192156"/>
            <a:ext cx="1565917" cy="401517"/>
          </a:xfrm>
          <a:prstGeom prst="rect">
            <a:avLst/>
          </a:prstGeom>
        </p:spPr>
      </p:pic>
      <p:grpSp>
        <p:nvGrpSpPr>
          <p:cNvPr id="29" name="Groupe 28">
            <a:extLst>
              <a:ext uri="{FF2B5EF4-FFF2-40B4-BE49-F238E27FC236}">
                <a16:creationId xmlns:a16="http://schemas.microsoft.com/office/drawing/2014/main" id="{5EB48E02-3CA9-8176-9C30-02CDD3516BA0}"/>
              </a:ext>
            </a:extLst>
          </p:cNvPr>
          <p:cNvGrpSpPr/>
          <p:nvPr/>
        </p:nvGrpSpPr>
        <p:grpSpPr>
          <a:xfrm>
            <a:off x="1439228" y="162050"/>
            <a:ext cx="3118861" cy="1110184"/>
            <a:chOff x="1439228" y="162050"/>
            <a:chExt cx="3118861" cy="1110184"/>
          </a:xfrm>
        </p:grpSpPr>
        <p:sp>
          <p:nvSpPr>
            <p:cNvPr id="6" name="Rectangle 5">
              <a:extLst>
                <a:ext uri="{FF2B5EF4-FFF2-40B4-BE49-F238E27FC236}">
                  <a16:creationId xmlns:a16="http://schemas.microsoft.com/office/drawing/2014/main" id="{582FA9CC-5998-CFDA-9805-695333F6AE2C}"/>
                </a:ext>
              </a:extLst>
            </p:cNvPr>
            <p:cNvSpPr/>
            <p:nvPr/>
          </p:nvSpPr>
          <p:spPr>
            <a:xfrm>
              <a:off x="2389900" y="162050"/>
              <a:ext cx="2168189" cy="980744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20000"/>
                </a:lnSpc>
                <a:spcBef>
                  <a:spcPts val="600"/>
                </a:spcBef>
                <a:buClr>
                  <a:prstClr val="black"/>
                </a:buClr>
              </a:pPr>
              <a:r>
                <a:rPr lang="fr-FR" sz="105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Indique ta </a:t>
              </a:r>
              <a:r>
                <a:rPr lang="fr-FR" sz="1050" dirty="0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séniorité</a:t>
              </a:r>
              <a:r>
                <a:rPr lang="fr-FR" sz="105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 en haut du cadre à gauche: âge (optionnel) et nombre d’années d’expérience professionnelle (total expérience salariée + freelance)</a:t>
              </a:r>
            </a:p>
          </p:txBody>
        </p:sp>
        <p:cxnSp>
          <p:nvCxnSpPr>
            <p:cNvPr id="7" name="Connecteur droit avec flèche 6">
              <a:extLst>
                <a:ext uri="{FF2B5EF4-FFF2-40B4-BE49-F238E27FC236}">
                  <a16:creationId xmlns:a16="http://schemas.microsoft.com/office/drawing/2014/main" id="{E6CC5BBA-CDC0-BAED-FB47-72E8017FBDC4}"/>
                </a:ext>
              </a:extLst>
            </p:cNvPr>
            <p:cNvCxnSpPr>
              <a:cxnSpLocks/>
              <a:stCxn id="6" idx="1"/>
            </p:cNvCxnSpPr>
            <p:nvPr/>
          </p:nvCxnSpPr>
          <p:spPr>
            <a:xfrm flipH="1">
              <a:off x="1439228" y="652422"/>
              <a:ext cx="950672" cy="61981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0" name="Groupe 29">
            <a:extLst>
              <a:ext uri="{FF2B5EF4-FFF2-40B4-BE49-F238E27FC236}">
                <a16:creationId xmlns:a16="http://schemas.microsoft.com/office/drawing/2014/main" id="{3B143DDD-2147-F805-AF5F-7C442AA85BC9}"/>
              </a:ext>
            </a:extLst>
          </p:cNvPr>
          <p:cNvGrpSpPr/>
          <p:nvPr/>
        </p:nvGrpSpPr>
        <p:grpSpPr>
          <a:xfrm>
            <a:off x="3841874" y="1230490"/>
            <a:ext cx="3602504" cy="1000646"/>
            <a:chOff x="3841874" y="1230490"/>
            <a:chExt cx="3602504" cy="1000646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75C6E383-74AC-7FE5-7473-7CB7A74386AE}"/>
                </a:ext>
              </a:extLst>
            </p:cNvPr>
            <p:cNvSpPr/>
            <p:nvPr/>
          </p:nvSpPr>
          <p:spPr>
            <a:xfrm>
              <a:off x="4790425" y="1230490"/>
              <a:ext cx="2653953" cy="495868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lvl="1">
                <a:lnSpc>
                  <a:spcPct val="120000"/>
                </a:lnSpc>
                <a:spcBef>
                  <a:spcPts val="600"/>
                </a:spcBef>
                <a:buClr>
                  <a:prstClr val="black"/>
                </a:buClr>
              </a:pPr>
              <a:r>
                <a:rPr lang="fr-FR" sz="105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Précise si tu étais freelance au sein des différentes structures</a:t>
              </a:r>
            </a:p>
          </p:txBody>
        </p:sp>
        <p:cxnSp>
          <p:nvCxnSpPr>
            <p:cNvPr id="9" name="Connecteur droit avec flèche 8">
              <a:extLst>
                <a:ext uri="{FF2B5EF4-FFF2-40B4-BE49-F238E27FC236}">
                  <a16:creationId xmlns:a16="http://schemas.microsoft.com/office/drawing/2014/main" id="{F1FE220D-907B-2F7B-D6AC-AC849A2823B1}"/>
                </a:ext>
              </a:extLst>
            </p:cNvPr>
            <p:cNvCxnSpPr>
              <a:cxnSpLocks/>
              <a:stCxn id="8" idx="1"/>
            </p:cNvCxnSpPr>
            <p:nvPr/>
          </p:nvCxnSpPr>
          <p:spPr>
            <a:xfrm flipH="1">
              <a:off x="3841874" y="1478424"/>
              <a:ext cx="948551" cy="75271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3" name="Groupe 32">
            <a:extLst>
              <a:ext uri="{FF2B5EF4-FFF2-40B4-BE49-F238E27FC236}">
                <a16:creationId xmlns:a16="http://schemas.microsoft.com/office/drawing/2014/main" id="{8E271C9A-C3E5-462A-F840-4CFB8B0AEDEC}"/>
              </a:ext>
            </a:extLst>
          </p:cNvPr>
          <p:cNvGrpSpPr/>
          <p:nvPr/>
        </p:nvGrpSpPr>
        <p:grpSpPr>
          <a:xfrm>
            <a:off x="8032691" y="707016"/>
            <a:ext cx="2867329" cy="577082"/>
            <a:chOff x="8032691" y="707016"/>
            <a:chExt cx="2867329" cy="577082"/>
          </a:xfrm>
        </p:grpSpPr>
        <p:sp>
          <p:nvSpPr>
            <p:cNvPr id="10" name="Rectangle 9">
              <a:extLst>
                <a:ext uri="{FF2B5EF4-FFF2-40B4-BE49-F238E27FC236}">
                  <a16:creationId xmlns:a16="http://schemas.microsoft.com/office/drawing/2014/main" id="{71420546-88C6-C8E6-7C55-A6A5838B8A8F}"/>
                </a:ext>
              </a:extLst>
            </p:cNvPr>
            <p:cNvSpPr/>
            <p:nvPr/>
          </p:nvSpPr>
          <p:spPr>
            <a:xfrm>
              <a:off x="8032691" y="707016"/>
              <a:ext cx="1916657" cy="57708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5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Insère une </a:t>
              </a:r>
              <a:r>
                <a:rPr lang="fr-FR" sz="1050" dirty="0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photo </a:t>
              </a:r>
              <a:r>
                <a:rPr lang="fr-FR" sz="105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(optionnel) </a:t>
              </a:r>
              <a:r>
                <a:rPr lang="fr-FR" sz="1050" dirty="0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de format</a:t>
              </a:r>
              <a:r>
                <a:rPr lang="fr-FR" sz="105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 professionnel</a:t>
              </a:r>
            </a:p>
          </p:txBody>
        </p:sp>
        <p:cxnSp>
          <p:nvCxnSpPr>
            <p:cNvPr id="11" name="Connecteur droit avec flèche 10">
              <a:extLst>
                <a:ext uri="{FF2B5EF4-FFF2-40B4-BE49-F238E27FC236}">
                  <a16:creationId xmlns:a16="http://schemas.microsoft.com/office/drawing/2014/main" id="{CF97D755-4BC7-506E-10CE-50864869CC38}"/>
                </a:ext>
              </a:extLst>
            </p:cNvPr>
            <p:cNvCxnSpPr>
              <a:stCxn id="10" idx="3"/>
            </p:cNvCxnSpPr>
            <p:nvPr/>
          </p:nvCxnSpPr>
          <p:spPr>
            <a:xfrm flipV="1">
              <a:off x="9949348" y="995165"/>
              <a:ext cx="950672" cy="392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2" name="Rectangle 11">
            <a:extLst>
              <a:ext uri="{FF2B5EF4-FFF2-40B4-BE49-F238E27FC236}">
                <a16:creationId xmlns:a16="http://schemas.microsoft.com/office/drawing/2014/main" id="{DAF7EC2E-8E66-0CFF-8C59-50186571EC59}"/>
              </a:ext>
            </a:extLst>
          </p:cNvPr>
          <p:cNvSpPr/>
          <p:nvPr/>
        </p:nvSpPr>
        <p:spPr>
          <a:xfrm>
            <a:off x="580450" y="5558048"/>
            <a:ext cx="3415478" cy="66172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lvl="1" algn="ctr">
              <a:lnSpc>
                <a:spcPct val="120000"/>
              </a:lnSpc>
              <a:spcBef>
                <a:spcPts val="600"/>
              </a:spcBef>
              <a:buClr>
                <a:prstClr val="black"/>
              </a:buClr>
            </a:pPr>
            <a:r>
              <a:rPr lang="fr-FR" sz="1050" dirty="0">
                <a:solidFill>
                  <a:prstClr val="black"/>
                </a:solidFill>
                <a:cs typeface="Arial" panose="020B0604020202020204" pitchFamily="34" charset="0"/>
              </a:rPr>
              <a:t>Ne détaille pas ta fiche de poste ici pour rester synthétique, ton rôle et tes responsabilités seront précisées en pages 3+ via tes missions/projets réalisés</a:t>
            </a:r>
          </a:p>
        </p:txBody>
      </p:sp>
      <p:grpSp>
        <p:nvGrpSpPr>
          <p:cNvPr id="36" name="Groupe 35">
            <a:extLst>
              <a:ext uri="{FF2B5EF4-FFF2-40B4-BE49-F238E27FC236}">
                <a16:creationId xmlns:a16="http://schemas.microsoft.com/office/drawing/2014/main" id="{E7253EF9-A7BD-2E52-BF14-782FF48C1B75}"/>
              </a:ext>
            </a:extLst>
          </p:cNvPr>
          <p:cNvGrpSpPr/>
          <p:nvPr/>
        </p:nvGrpSpPr>
        <p:grpSpPr>
          <a:xfrm>
            <a:off x="6096000" y="2351222"/>
            <a:ext cx="3281680" cy="1077778"/>
            <a:chOff x="6096000" y="2351222"/>
            <a:chExt cx="3281680" cy="1077778"/>
          </a:xfrm>
        </p:grpSpPr>
        <p:sp>
          <p:nvSpPr>
            <p:cNvPr id="13" name="Rectangle 12">
              <a:extLst>
                <a:ext uri="{FF2B5EF4-FFF2-40B4-BE49-F238E27FC236}">
                  <a16:creationId xmlns:a16="http://schemas.microsoft.com/office/drawing/2014/main" id="{3D16AFDE-73C2-FE10-AF5D-6EEBFEBFF079}"/>
                </a:ext>
              </a:extLst>
            </p:cNvPr>
            <p:cNvSpPr/>
            <p:nvPr/>
          </p:nvSpPr>
          <p:spPr>
            <a:xfrm>
              <a:off x="7226762" y="2351222"/>
              <a:ext cx="2150918" cy="71270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50" dirty="0">
                  <a:solidFill>
                    <a:prstClr val="black"/>
                  </a:solidFill>
                  <a:cs typeface="Arial" panose="020B0604020202020204" pitchFamily="34" charset="0"/>
                </a:rPr>
                <a:t>I</a:t>
              </a:r>
              <a:r>
                <a:rPr lang="fr-FR" sz="105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ndique les secteurs d’activité les plus représentatifs de ton expérience et de tes souhaits</a:t>
              </a:r>
            </a:p>
          </p:txBody>
        </p:sp>
        <p:cxnSp>
          <p:nvCxnSpPr>
            <p:cNvPr id="14" name="Connecteur droit avec flèche 13">
              <a:extLst>
                <a:ext uri="{FF2B5EF4-FFF2-40B4-BE49-F238E27FC236}">
                  <a16:creationId xmlns:a16="http://schemas.microsoft.com/office/drawing/2014/main" id="{8697B870-25F2-E556-DB61-A8AB7F6D850F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96000" y="2916936"/>
              <a:ext cx="1130762" cy="51206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Groupe 34">
            <a:extLst>
              <a:ext uri="{FF2B5EF4-FFF2-40B4-BE49-F238E27FC236}">
                <a16:creationId xmlns:a16="http://schemas.microsoft.com/office/drawing/2014/main" id="{9D4443BC-141D-D12F-94AF-D8ECEA0E658B}"/>
              </a:ext>
            </a:extLst>
          </p:cNvPr>
          <p:cNvGrpSpPr/>
          <p:nvPr/>
        </p:nvGrpSpPr>
        <p:grpSpPr>
          <a:xfrm>
            <a:off x="10646554" y="1674966"/>
            <a:ext cx="1916657" cy="1470106"/>
            <a:chOff x="10646554" y="1674966"/>
            <a:chExt cx="1916657" cy="1470106"/>
          </a:xfrm>
        </p:grpSpPr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A1922BE4-5C9D-D74C-6463-3F8BB571EE36}"/>
                </a:ext>
              </a:extLst>
            </p:cNvPr>
            <p:cNvSpPr/>
            <p:nvPr/>
          </p:nvSpPr>
          <p:spPr>
            <a:xfrm>
              <a:off x="10646554" y="1674966"/>
              <a:ext cx="1916657" cy="57708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50" dirty="0">
                  <a:solidFill>
                    <a:prstClr val="black"/>
                  </a:solidFill>
                  <a:cs typeface="Arial" panose="020B0604020202020204" pitchFamily="34" charset="0"/>
                </a:rPr>
                <a:t>I</a:t>
              </a:r>
              <a:r>
                <a:rPr lang="fr-FR" sz="105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ndique les 6 soft </a:t>
              </a:r>
              <a:r>
                <a:rPr lang="fr-FR" sz="1050" dirty="0" err="1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skills</a:t>
              </a:r>
              <a:r>
                <a:rPr lang="fr-FR" sz="105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 que tu souhaites mettre en avant pour le client</a:t>
              </a:r>
            </a:p>
          </p:txBody>
        </p:sp>
        <p:cxnSp>
          <p:nvCxnSpPr>
            <p:cNvPr id="17" name="Connecteur droit avec flèche 16">
              <a:extLst>
                <a:ext uri="{FF2B5EF4-FFF2-40B4-BE49-F238E27FC236}">
                  <a16:creationId xmlns:a16="http://schemas.microsoft.com/office/drawing/2014/main" id="{63415D05-D80F-7FBA-2D30-51AC88DCE5B8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11090006" y="2270076"/>
              <a:ext cx="267241" cy="87499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7" name="Groupe 36">
            <a:extLst>
              <a:ext uri="{FF2B5EF4-FFF2-40B4-BE49-F238E27FC236}">
                <a16:creationId xmlns:a16="http://schemas.microsoft.com/office/drawing/2014/main" id="{06655FBB-8BA2-C374-112B-3CAAC3247FE8}"/>
              </a:ext>
            </a:extLst>
          </p:cNvPr>
          <p:cNvGrpSpPr/>
          <p:nvPr/>
        </p:nvGrpSpPr>
        <p:grpSpPr>
          <a:xfrm>
            <a:off x="6096000" y="4242462"/>
            <a:ext cx="3281680" cy="1077778"/>
            <a:chOff x="6096000" y="4242462"/>
            <a:chExt cx="3281680" cy="1077778"/>
          </a:xfrm>
        </p:grpSpPr>
        <p:sp>
          <p:nvSpPr>
            <p:cNvPr id="27" name="Rectangle 26">
              <a:extLst>
                <a:ext uri="{FF2B5EF4-FFF2-40B4-BE49-F238E27FC236}">
                  <a16:creationId xmlns:a16="http://schemas.microsoft.com/office/drawing/2014/main" id="{5B9BE9E1-9107-B194-F1B7-2BE767CC394E}"/>
                </a:ext>
              </a:extLst>
            </p:cNvPr>
            <p:cNvSpPr/>
            <p:nvPr/>
          </p:nvSpPr>
          <p:spPr>
            <a:xfrm>
              <a:off x="7226762" y="4242462"/>
              <a:ext cx="2150918" cy="712705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50" dirty="0">
                  <a:solidFill>
                    <a:prstClr val="black"/>
                  </a:solidFill>
                  <a:cs typeface="Arial" panose="020B0604020202020204" pitchFamily="34" charset="0"/>
                </a:rPr>
                <a:t>I</a:t>
              </a:r>
              <a:r>
                <a:rPr lang="fr-FR" sz="105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ndique les expertises les plus représentatives de ton expérience et de tes souhaits</a:t>
              </a:r>
            </a:p>
          </p:txBody>
        </p:sp>
        <p:cxnSp>
          <p:nvCxnSpPr>
            <p:cNvPr id="28" name="Connecteur droit avec flèche 27">
              <a:extLst>
                <a:ext uri="{FF2B5EF4-FFF2-40B4-BE49-F238E27FC236}">
                  <a16:creationId xmlns:a16="http://schemas.microsoft.com/office/drawing/2014/main" id="{6B54B246-A770-37A1-DCC6-B37E0563E7D4}"/>
                </a:ext>
              </a:extLst>
            </p:cNvPr>
            <p:cNvCxnSpPr>
              <a:cxnSpLocks/>
            </p:cNvCxnSpPr>
            <p:nvPr/>
          </p:nvCxnSpPr>
          <p:spPr>
            <a:xfrm flipH="1">
              <a:off x="6096000" y="4808176"/>
              <a:ext cx="1130762" cy="512064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4DD6EADF-BE31-42C4-684D-786AAC29B528}"/>
              </a:ext>
            </a:extLst>
          </p:cNvPr>
          <p:cNvSpPr/>
          <p:nvPr/>
        </p:nvSpPr>
        <p:spPr>
          <a:xfrm>
            <a:off x="9767921" y="4163683"/>
            <a:ext cx="1849120" cy="56136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xx</a:t>
            </a:r>
            <a:endParaRPr lang="en-US" dirty="0"/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270CB02F-52EB-0A1B-056B-8B84E4E2E96B}"/>
              </a:ext>
            </a:extLst>
          </p:cNvPr>
          <p:cNvSpPr/>
          <p:nvPr/>
        </p:nvSpPr>
        <p:spPr>
          <a:xfrm>
            <a:off x="9767921" y="5505645"/>
            <a:ext cx="1849120" cy="56136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xx</a:t>
            </a:r>
            <a:endParaRPr lang="en-US" dirty="0"/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30675600-709F-C647-7462-CCAE5EBE647E}"/>
              </a:ext>
            </a:extLst>
          </p:cNvPr>
          <p:cNvSpPr/>
          <p:nvPr/>
        </p:nvSpPr>
        <p:spPr>
          <a:xfrm>
            <a:off x="9767921" y="4834664"/>
            <a:ext cx="1849120" cy="561368"/>
          </a:xfrm>
          <a:prstGeom prst="rect">
            <a:avLst/>
          </a:prstGeom>
          <a:solidFill>
            <a:schemeClr val="tx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xx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7275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9920" y="859801"/>
            <a:ext cx="11236960" cy="5478739"/>
          </a:xfrm>
          <a:prstGeom prst="rect">
            <a:avLst/>
          </a:prstGeom>
          <a:ln w="12700">
            <a:solidFill>
              <a:srgbClr val="568D93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72000" tIns="45720" rIns="72000" bIns="45720" rtlCol="0" anchor="t"/>
          <a:lstStyle/>
          <a:p>
            <a:pPr defTabSz="457200">
              <a:lnSpc>
                <a:spcPct val="120000"/>
              </a:lnSpc>
              <a:spcBef>
                <a:spcPts val="900"/>
              </a:spcBef>
            </a:pPr>
            <a:r>
              <a:rPr lang="fr-FR" sz="1400" b="1" dirty="0">
                <a:solidFill>
                  <a:schemeClr val="tx2"/>
                </a:solidFill>
                <a:cs typeface="Arial" panose="020B0604020202020204" pitchFamily="34" charset="0"/>
              </a:rPr>
              <a:t>MISSIONS ET PROJETS REALISES</a:t>
            </a:r>
          </a:p>
          <a:p>
            <a:pPr defTabSz="457200">
              <a:lnSpc>
                <a:spcPct val="120000"/>
              </a:lnSpc>
              <a:spcBef>
                <a:spcPts val="900"/>
              </a:spcBef>
            </a:pPr>
            <a:r>
              <a:rPr lang="fr-FR" sz="1400" b="1" u="sng" dirty="0">
                <a:solidFill>
                  <a:prstClr val="black"/>
                </a:solidFill>
                <a:cs typeface="Arial" panose="020B0604020202020204" pitchFamily="34" charset="0"/>
              </a:rPr>
              <a:t>xxx</a:t>
            </a:r>
          </a:p>
          <a:p>
            <a:pPr marL="177800" indent="-177800" defTabSz="457200">
              <a:lnSpc>
                <a:spcPct val="120000"/>
              </a:lnSpc>
              <a:spcBef>
                <a:spcPts val="900"/>
              </a:spcBef>
              <a:buFontTx/>
              <a:buChar char="-"/>
            </a:pPr>
            <a:r>
              <a:rPr lang="fr-FR" sz="1400" b="1" dirty="0">
                <a:solidFill>
                  <a:prstClr val="black"/>
                </a:solidFill>
                <a:cs typeface="Arial" panose="020B0604020202020204" pitchFamily="34" charset="0"/>
              </a:rPr>
              <a:t>Xxx Projet - client /secteur (durée) : </a:t>
            </a:r>
            <a:r>
              <a:rPr lang="fr-FR" sz="1400" dirty="0">
                <a:solidFill>
                  <a:prstClr val="black"/>
                </a:solidFill>
                <a:cs typeface="Arial" panose="020B0604020202020204" pitchFamily="34" charset="0"/>
              </a:rPr>
              <a:t>détail </a:t>
            </a:r>
          </a:p>
          <a:p>
            <a:pPr marL="177800" indent="-177800" defTabSz="457200">
              <a:lnSpc>
                <a:spcPct val="120000"/>
              </a:lnSpc>
              <a:spcBef>
                <a:spcPts val="900"/>
              </a:spcBef>
              <a:buFontTx/>
              <a:buChar char="-"/>
            </a:pPr>
            <a:r>
              <a:rPr lang="fr-FR" sz="1400" dirty="0" err="1">
                <a:solidFill>
                  <a:prstClr val="black"/>
                </a:solidFill>
                <a:cs typeface="Arial" panose="020B0604020202020204" pitchFamily="34" charset="0"/>
              </a:rPr>
              <a:t>xxxxx</a:t>
            </a:r>
            <a:endParaRPr lang="fr-FR" sz="14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177800" indent="-177800" defTabSz="457200">
              <a:lnSpc>
                <a:spcPct val="120000"/>
              </a:lnSpc>
              <a:spcBef>
                <a:spcPts val="900"/>
              </a:spcBef>
              <a:buFontTx/>
              <a:buChar char="-"/>
            </a:pPr>
            <a:endParaRPr lang="fr-FR" sz="14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4B45B95-9B06-4676-AA87-C12BEF5BC8F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0320" y="177420"/>
            <a:ext cx="12192000" cy="65875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defTabSz="457200"/>
            <a:r>
              <a:rPr lang="fr-FR" sz="2400" b="1" spc="150" dirty="0">
                <a:ln w="11430"/>
                <a:solidFill>
                  <a:schemeClr val="tx2"/>
                </a:solidFill>
                <a:cs typeface="Arial" panose="020B0604020202020204" pitchFamily="34" charset="0"/>
              </a:rPr>
              <a:t>Prénom NOM</a:t>
            </a:r>
          </a:p>
        </p:txBody>
      </p:sp>
      <p:sp>
        <p:nvSpPr>
          <p:cNvPr id="10" name="Espace réservé du numéro de diapositive 3">
            <a:extLst>
              <a:ext uri="{FF2B5EF4-FFF2-40B4-BE49-F238E27FC236}">
                <a16:creationId xmlns:a16="http://schemas.microsoft.com/office/drawing/2014/main" id="{8F2E1D87-A032-4E73-9A7B-FBB3095FD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23206" y="6478902"/>
            <a:ext cx="2133600" cy="365125"/>
          </a:xfrm>
        </p:spPr>
        <p:txBody>
          <a:bodyPr/>
          <a:lstStyle/>
          <a:p>
            <a:pPr defTabSz="457200"/>
            <a:fld id="{BEA37F2E-EFB9-214D-A347-27955E82FAA8}" type="slidenum">
              <a:rPr lang="fr-FR" sz="1400">
                <a:solidFill>
                  <a:prstClr val="black">
                    <a:tint val="75000"/>
                  </a:prstClr>
                </a:solidFill>
                <a:latin typeface="+mn-lt"/>
              </a:rPr>
              <a:pPr defTabSz="457200"/>
              <a:t>3</a:t>
            </a:fld>
            <a:endParaRPr lang="fr-FR" sz="1400" dirty="0">
              <a:solidFill>
                <a:prstClr val="black">
                  <a:tint val="75000"/>
                </a:prstClr>
              </a:solidFill>
              <a:latin typeface="+mn-lt"/>
            </a:endParaRP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D08912EE-0552-A77F-BC63-F13003DFA5E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095" y="192156"/>
            <a:ext cx="1565917" cy="401517"/>
          </a:xfrm>
          <a:prstGeom prst="rect">
            <a:avLst/>
          </a:prstGeom>
        </p:spPr>
      </p:pic>
      <p:grpSp>
        <p:nvGrpSpPr>
          <p:cNvPr id="13" name="Groupe 12">
            <a:extLst>
              <a:ext uri="{FF2B5EF4-FFF2-40B4-BE49-F238E27FC236}">
                <a16:creationId xmlns:a16="http://schemas.microsoft.com/office/drawing/2014/main" id="{46DB04F7-76A3-857A-E490-C96CBCCFB614}"/>
              </a:ext>
            </a:extLst>
          </p:cNvPr>
          <p:cNvGrpSpPr/>
          <p:nvPr/>
        </p:nvGrpSpPr>
        <p:grpSpPr>
          <a:xfrm>
            <a:off x="4390778" y="1832204"/>
            <a:ext cx="5545434" cy="980744"/>
            <a:chOff x="4390778" y="1832204"/>
            <a:chExt cx="5545434" cy="980744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37006EF5-9C7B-9ADB-7652-6ECCC8430A07}"/>
                </a:ext>
              </a:extLst>
            </p:cNvPr>
            <p:cNvSpPr/>
            <p:nvPr/>
          </p:nvSpPr>
          <p:spPr>
            <a:xfrm>
              <a:off x="7205472" y="1832204"/>
              <a:ext cx="2730740" cy="980744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20000"/>
                </a:lnSpc>
                <a:spcBef>
                  <a:spcPts val="600"/>
                </a:spcBef>
                <a:buClr>
                  <a:prstClr val="black"/>
                </a:buClr>
              </a:pPr>
              <a:r>
                <a:rPr lang="fr-FR" sz="1050" dirty="0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Regroupe t</a:t>
              </a:r>
              <a:r>
                <a:rPr lang="fr-FR" sz="105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es missions/projets par type de problématique, secteurs d’activité, expertises utilisées, selon les spécificités de ton parcours</a:t>
              </a:r>
            </a:p>
          </p:txBody>
        </p:sp>
        <p:cxnSp>
          <p:nvCxnSpPr>
            <p:cNvPr id="4" name="Connecteur droit avec flèche 3">
              <a:extLst>
                <a:ext uri="{FF2B5EF4-FFF2-40B4-BE49-F238E27FC236}">
                  <a16:creationId xmlns:a16="http://schemas.microsoft.com/office/drawing/2014/main" id="{0215DF68-57B3-F919-65EB-EF566D370123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4390778" y="2085221"/>
              <a:ext cx="2814694" cy="23735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Rectangle 4">
            <a:extLst>
              <a:ext uri="{FF2B5EF4-FFF2-40B4-BE49-F238E27FC236}">
                <a16:creationId xmlns:a16="http://schemas.microsoft.com/office/drawing/2014/main" id="{EFF6610D-D5DF-5EA4-D97B-4FF6BC14185A}"/>
              </a:ext>
            </a:extLst>
          </p:cNvPr>
          <p:cNvSpPr/>
          <p:nvPr/>
        </p:nvSpPr>
        <p:spPr>
          <a:xfrm>
            <a:off x="935052" y="5105775"/>
            <a:ext cx="3874691" cy="98074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0000"/>
              </a:lnSpc>
              <a:spcBef>
                <a:spcPts val="600"/>
              </a:spcBef>
              <a:buClr>
                <a:prstClr val="black"/>
              </a:buClr>
            </a:pPr>
            <a:r>
              <a:rPr lang="fr-FR" sz="1050" dirty="0">
                <a:solidFill>
                  <a:schemeClr val="tx1"/>
                </a:solidFill>
                <a:cs typeface="Arial" panose="020B0604020202020204" pitchFamily="34" charset="0"/>
              </a:rPr>
              <a:t>P</a:t>
            </a:r>
            <a:r>
              <a:rPr lang="fr-FR" sz="105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lus tu décriras concrètement les actions et les résultats de ton rôle, plus le client pourra identifier les compétences clés mises en </a:t>
            </a:r>
            <a:r>
              <a:rPr lang="fr-FR" sz="1050" dirty="0" err="1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oeuvre</a:t>
            </a:r>
            <a:r>
              <a:rPr lang="fr-FR" sz="105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 lors de ton parcours professionnel</a:t>
            </a: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B4929FB1-604D-B7C6-4699-E12E998C7D31}"/>
              </a:ext>
            </a:extLst>
          </p:cNvPr>
          <p:cNvSpPr/>
          <p:nvPr/>
        </p:nvSpPr>
        <p:spPr>
          <a:xfrm>
            <a:off x="1848853" y="59068"/>
            <a:ext cx="2414015" cy="800733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0000"/>
              </a:lnSpc>
              <a:spcBef>
                <a:spcPts val="600"/>
              </a:spcBef>
              <a:buClr>
                <a:prstClr val="black"/>
              </a:buClr>
            </a:pPr>
            <a:r>
              <a:rPr lang="fr-FR" sz="1050" dirty="0">
                <a:solidFill>
                  <a:schemeClr val="tx1"/>
                </a:solidFill>
                <a:latin typeface="+mn-lt"/>
                <a:cs typeface="Arial" panose="020B0604020202020204" pitchFamily="34" charset="0"/>
              </a:rPr>
              <a:t>Détaille ici le contenu de tes missions (freelance ou consultant) et projets (salarié, rôle opérationnel) réalisés</a:t>
            </a:r>
          </a:p>
        </p:txBody>
      </p:sp>
      <p:grpSp>
        <p:nvGrpSpPr>
          <p:cNvPr id="12" name="Groupe 11">
            <a:extLst>
              <a:ext uri="{FF2B5EF4-FFF2-40B4-BE49-F238E27FC236}">
                <a16:creationId xmlns:a16="http://schemas.microsoft.com/office/drawing/2014/main" id="{A4A2E3C2-ED49-820A-1944-833A3F3272DE}"/>
              </a:ext>
            </a:extLst>
          </p:cNvPr>
          <p:cNvGrpSpPr/>
          <p:nvPr/>
        </p:nvGrpSpPr>
        <p:grpSpPr>
          <a:xfrm>
            <a:off x="7114032" y="65038"/>
            <a:ext cx="3008473" cy="577082"/>
            <a:chOff x="7114032" y="65038"/>
            <a:chExt cx="3008473" cy="577082"/>
          </a:xfrm>
        </p:grpSpPr>
        <p:sp>
          <p:nvSpPr>
            <p:cNvPr id="8" name="Rectangle 7">
              <a:extLst>
                <a:ext uri="{FF2B5EF4-FFF2-40B4-BE49-F238E27FC236}">
                  <a16:creationId xmlns:a16="http://schemas.microsoft.com/office/drawing/2014/main" id="{520A5143-9D6A-2269-CD58-0A66F99442F0}"/>
                </a:ext>
              </a:extLst>
            </p:cNvPr>
            <p:cNvSpPr/>
            <p:nvPr/>
          </p:nvSpPr>
          <p:spPr>
            <a:xfrm>
              <a:off x="8205848" y="65038"/>
              <a:ext cx="1916657" cy="57708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5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N’oublie pas d’indiquer tes nom et prénom</a:t>
              </a:r>
            </a:p>
          </p:txBody>
        </p:sp>
        <p:cxnSp>
          <p:nvCxnSpPr>
            <p:cNvPr id="11" name="Connecteur droit avec flèche 10">
              <a:extLst>
                <a:ext uri="{FF2B5EF4-FFF2-40B4-BE49-F238E27FC236}">
                  <a16:creationId xmlns:a16="http://schemas.microsoft.com/office/drawing/2014/main" id="{CA48848A-E4BA-AD82-0AD3-0C3C5C3CF4C8}"/>
                </a:ext>
              </a:extLst>
            </p:cNvPr>
            <p:cNvCxnSpPr>
              <a:cxnSpLocks/>
              <a:stCxn id="8" idx="1"/>
            </p:cNvCxnSpPr>
            <p:nvPr/>
          </p:nvCxnSpPr>
          <p:spPr>
            <a:xfrm flipH="1">
              <a:off x="7114032" y="353579"/>
              <a:ext cx="1091816" cy="105855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4" name="Groupe 13">
            <a:extLst>
              <a:ext uri="{FF2B5EF4-FFF2-40B4-BE49-F238E27FC236}">
                <a16:creationId xmlns:a16="http://schemas.microsoft.com/office/drawing/2014/main" id="{6AE77164-4AA7-BEE4-DC50-797C02A4830B}"/>
              </a:ext>
            </a:extLst>
          </p:cNvPr>
          <p:cNvGrpSpPr/>
          <p:nvPr/>
        </p:nvGrpSpPr>
        <p:grpSpPr>
          <a:xfrm>
            <a:off x="3747983" y="2488126"/>
            <a:ext cx="6689385" cy="1925041"/>
            <a:chOff x="3747983" y="2488126"/>
            <a:chExt cx="6689385" cy="1925041"/>
          </a:xfrm>
        </p:grpSpPr>
        <p:sp>
          <p:nvSpPr>
            <p:cNvPr id="7" name="Rectangle 6">
              <a:extLst>
                <a:ext uri="{FF2B5EF4-FFF2-40B4-BE49-F238E27FC236}">
                  <a16:creationId xmlns:a16="http://schemas.microsoft.com/office/drawing/2014/main" id="{2284896D-0FDA-A241-BB26-AD58DF888350}"/>
                </a:ext>
              </a:extLst>
            </p:cNvPr>
            <p:cNvSpPr/>
            <p:nvPr/>
          </p:nvSpPr>
          <p:spPr>
            <a:xfrm>
              <a:off x="6562677" y="3432423"/>
              <a:ext cx="3874691" cy="980744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>
                <a:lnSpc>
                  <a:spcPct val="120000"/>
                </a:lnSpc>
                <a:spcBef>
                  <a:spcPts val="600"/>
                </a:spcBef>
                <a:buClr>
                  <a:prstClr val="black"/>
                </a:buClr>
              </a:pPr>
              <a:r>
                <a:rPr lang="fr-FR" sz="1050" dirty="0">
                  <a:solidFill>
                    <a:schemeClr val="tx1"/>
                  </a:solidFill>
                  <a:latin typeface="+mn-lt"/>
                  <a:cs typeface="Arial" panose="020B0604020202020204" pitchFamily="34" charset="0"/>
                </a:rPr>
                <a:t>Dans la mesure du possible, indique les noms des entreprises pour lesquelles tu as réalisé ces missions (client final, prestataire éventuel)</a:t>
              </a:r>
            </a:p>
          </p:txBody>
        </p:sp>
        <p:cxnSp>
          <p:nvCxnSpPr>
            <p:cNvPr id="15" name="Connecteur droit avec flèche 14">
              <a:extLst>
                <a:ext uri="{FF2B5EF4-FFF2-40B4-BE49-F238E27FC236}">
                  <a16:creationId xmlns:a16="http://schemas.microsoft.com/office/drawing/2014/main" id="{371DF719-0423-AE9E-9565-78641FA91CDD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3747983" y="2488126"/>
              <a:ext cx="2814694" cy="124262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8" name="Rectangle 17">
            <a:extLst>
              <a:ext uri="{FF2B5EF4-FFF2-40B4-BE49-F238E27FC236}">
                <a16:creationId xmlns:a16="http://schemas.microsoft.com/office/drawing/2014/main" id="{582AE289-ED95-58DE-A7B9-11FB79135153}"/>
              </a:ext>
            </a:extLst>
          </p:cNvPr>
          <p:cNvSpPr/>
          <p:nvPr/>
        </p:nvSpPr>
        <p:spPr>
          <a:xfrm>
            <a:off x="6875604" y="5017455"/>
            <a:ext cx="3874691" cy="98074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0000"/>
              </a:lnSpc>
              <a:spcBef>
                <a:spcPts val="600"/>
              </a:spcBef>
              <a:buClr>
                <a:prstClr val="black"/>
              </a:buClr>
            </a:pPr>
            <a:r>
              <a:rPr lang="fr-FR" sz="1050" dirty="0">
                <a:solidFill>
                  <a:schemeClr val="tx1"/>
                </a:solidFill>
                <a:cs typeface="Arial" panose="020B0604020202020204" pitchFamily="34" charset="0"/>
              </a:rPr>
              <a:t>Il est important de mettre en avant les expériences qui illustrent ce que tu souhaites faire!</a:t>
            </a:r>
            <a:endParaRPr lang="fr-FR" sz="1050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784982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29920" y="859801"/>
            <a:ext cx="11236960" cy="5478739"/>
          </a:xfrm>
          <a:prstGeom prst="rect">
            <a:avLst/>
          </a:prstGeom>
          <a:ln w="12700">
            <a:solidFill>
              <a:srgbClr val="568D93"/>
            </a:solidFill>
          </a:ln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lIns="72000" tIns="45720" rIns="72000" bIns="45720" rtlCol="0" anchor="t"/>
          <a:lstStyle/>
          <a:p>
            <a:pPr defTabSz="457200">
              <a:lnSpc>
                <a:spcPct val="120000"/>
              </a:lnSpc>
              <a:spcBef>
                <a:spcPts val="900"/>
              </a:spcBef>
            </a:pPr>
            <a:r>
              <a:rPr lang="fr-FR" sz="1400" b="1" dirty="0">
                <a:solidFill>
                  <a:schemeClr val="tx2"/>
                </a:solidFill>
                <a:cs typeface="Arial" panose="020B0604020202020204" pitchFamily="34" charset="0"/>
              </a:rPr>
              <a:t>MISSIONS ET PROJETS REALISES</a:t>
            </a:r>
          </a:p>
          <a:p>
            <a:pPr defTabSz="457200">
              <a:lnSpc>
                <a:spcPct val="120000"/>
              </a:lnSpc>
              <a:spcBef>
                <a:spcPts val="900"/>
              </a:spcBef>
            </a:pPr>
            <a:r>
              <a:rPr lang="fr-FR" sz="1400" b="1" u="sng" dirty="0">
                <a:solidFill>
                  <a:prstClr val="black"/>
                </a:solidFill>
                <a:cs typeface="Arial" panose="020B0604020202020204" pitchFamily="34" charset="0"/>
              </a:rPr>
              <a:t>xxx</a:t>
            </a:r>
          </a:p>
          <a:p>
            <a:pPr marL="177800" indent="-177800" defTabSz="457200">
              <a:lnSpc>
                <a:spcPct val="120000"/>
              </a:lnSpc>
              <a:spcBef>
                <a:spcPts val="900"/>
              </a:spcBef>
              <a:buFontTx/>
              <a:buChar char="-"/>
            </a:pPr>
            <a:r>
              <a:rPr lang="fr-FR" sz="1400" b="1" dirty="0">
                <a:solidFill>
                  <a:prstClr val="black"/>
                </a:solidFill>
                <a:cs typeface="Arial" panose="020B0604020202020204" pitchFamily="34" charset="0"/>
              </a:rPr>
              <a:t>Xxx Projet - client /secteur (durée) : </a:t>
            </a:r>
            <a:r>
              <a:rPr lang="fr-FR" sz="1400" dirty="0">
                <a:solidFill>
                  <a:prstClr val="black"/>
                </a:solidFill>
                <a:cs typeface="Arial" panose="020B0604020202020204" pitchFamily="34" charset="0"/>
              </a:rPr>
              <a:t>détail </a:t>
            </a:r>
          </a:p>
          <a:p>
            <a:pPr marL="177800" indent="-177800" defTabSz="457200">
              <a:lnSpc>
                <a:spcPct val="120000"/>
              </a:lnSpc>
              <a:spcBef>
                <a:spcPts val="900"/>
              </a:spcBef>
              <a:buFontTx/>
              <a:buChar char="-"/>
            </a:pPr>
            <a:r>
              <a:rPr lang="fr-FR" sz="1400" dirty="0" err="1">
                <a:solidFill>
                  <a:prstClr val="black"/>
                </a:solidFill>
                <a:cs typeface="Arial" panose="020B0604020202020204" pitchFamily="34" charset="0"/>
              </a:rPr>
              <a:t>xxxxx</a:t>
            </a:r>
            <a:endParaRPr lang="fr-FR" sz="1400" dirty="0">
              <a:solidFill>
                <a:prstClr val="black"/>
              </a:solidFill>
              <a:cs typeface="Arial" panose="020B0604020202020204" pitchFamily="34" charset="0"/>
            </a:endParaRPr>
          </a:p>
          <a:p>
            <a:pPr marL="177800" indent="-177800" defTabSz="457200">
              <a:lnSpc>
                <a:spcPct val="120000"/>
              </a:lnSpc>
              <a:spcBef>
                <a:spcPts val="900"/>
              </a:spcBef>
              <a:buFontTx/>
              <a:buChar char="-"/>
            </a:pPr>
            <a:endParaRPr lang="fr-FR" sz="1400" dirty="0">
              <a:solidFill>
                <a:prstClr val="black"/>
              </a:solidFill>
              <a:cs typeface="Arial" panose="020B0604020202020204" pitchFamily="34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34B45B95-9B06-4676-AA87-C12BEF5BC8F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20320" y="177420"/>
            <a:ext cx="12192000" cy="658757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>
            <a:scene3d>
              <a:camera prst="orthographicFront"/>
              <a:lightRig rig="soft" dir="t">
                <a:rot lat="0" lon="0" rev="10800000"/>
              </a:lightRig>
            </a:scene3d>
            <a:sp3d>
              <a:bevelT w="27940" h="12700"/>
              <a:contourClr>
                <a:srgbClr val="DDDDDD"/>
              </a:contourClr>
            </a:sp3d>
          </a:bodyPr>
          <a:lstStyle/>
          <a:p>
            <a:pPr algn="ctr" defTabSz="457200"/>
            <a:r>
              <a:rPr lang="fr-FR" sz="2400" b="1" spc="150" dirty="0">
                <a:ln w="11430"/>
                <a:solidFill>
                  <a:schemeClr val="tx2"/>
                </a:solidFill>
                <a:cs typeface="Arial" panose="020B0604020202020204" pitchFamily="34" charset="0"/>
              </a:rPr>
              <a:t>Prénom NOM</a:t>
            </a:r>
          </a:p>
        </p:txBody>
      </p:sp>
      <p:sp>
        <p:nvSpPr>
          <p:cNvPr id="10" name="Espace réservé du numéro de diapositive 3">
            <a:extLst>
              <a:ext uri="{FF2B5EF4-FFF2-40B4-BE49-F238E27FC236}">
                <a16:creationId xmlns:a16="http://schemas.microsoft.com/office/drawing/2014/main" id="{8F2E1D87-A032-4E73-9A7B-FBB3095FDC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023206" y="6478902"/>
            <a:ext cx="2133600" cy="365125"/>
          </a:xfrm>
        </p:spPr>
        <p:txBody>
          <a:bodyPr/>
          <a:lstStyle/>
          <a:p>
            <a:pPr defTabSz="457200"/>
            <a:fld id="{BEA37F2E-EFB9-214D-A347-27955E82FAA8}" type="slidenum">
              <a:rPr lang="fr-FR" sz="1400">
                <a:solidFill>
                  <a:prstClr val="black">
                    <a:tint val="75000"/>
                  </a:prstClr>
                </a:solidFill>
                <a:latin typeface="+mn-lt"/>
              </a:rPr>
              <a:pPr defTabSz="457200"/>
              <a:t>4</a:t>
            </a:fld>
            <a:endParaRPr lang="fr-FR" sz="1400" dirty="0">
              <a:solidFill>
                <a:prstClr val="black">
                  <a:tint val="75000"/>
                </a:prstClr>
              </a:solidFill>
              <a:latin typeface="+mn-lt"/>
            </a:endParaRPr>
          </a:p>
        </p:txBody>
      </p:sp>
      <p:pic>
        <p:nvPicPr>
          <p:cNvPr id="2" name="Image 1">
            <a:extLst>
              <a:ext uri="{FF2B5EF4-FFF2-40B4-BE49-F238E27FC236}">
                <a16:creationId xmlns:a16="http://schemas.microsoft.com/office/drawing/2014/main" id="{253E1749-D82D-9F2D-9CCC-D7534D18D01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2095" y="192156"/>
            <a:ext cx="1565917" cy="401517"/>
          </a:xfrm>
          <a:prstGeom prst="rect">
            <a:avLst/>
          </a:prstGeom>
        </p:spPr>
      </p:pic>
      <p:grpSp>
        <p:nvGrpSpPr>
          <p:cNvPr id="5" name="Groupe 4">
            <a:extLst>
              <a:ext uri="{FF2B5EF4-FFF2-40B4-BE49-F238E27FC236}">
                <a16:creationId xmlns:a16="http://schemas.microsoft.com/office/drawing/2014/main" id="{80F0570F-C95E-7F70-1181-A2D244295F5E}"/>
              </a:ext>
            </a:extLst>
          </p:cNvPr>
          <p:cNvGrpSpPr/>
          <p:nvPr/>
        </p:nvGrpSpPr>
        <p:grpSpPr>
          <a:xfrm>
            <a:off x="7114032" y="593673"/>
            <a:ext cx="2835316" cy="600087"/>
            <a:chOff x="7114032" y="593673"/>
            <a:chExt cx="2835316" cy="600087"/>
          </a:xfrm>
        </p:grpSpPr>
        <p:sp>
          <p:nvSpPr>
            <p:cNvPr id="3" name="Rectangle 2">
              <a:extLst>
                <a:ext uri="{FF2B5EF4-FFF2-40B4-BE49-F238E27FC236}">
                  <a16:creationId xmlns:a16="http://schemas.microsoft.com/office/drawing/2014/main" id="{1B8992CD-7C1C-22D8-FA0F-9337627DC895}"/>
                </a:ext>
              </a:extLst>
            </p:cNvPr>
            <p:cNvSpPr/>
            <p:nvPr/>
          </p:nvSpPr>
          <p:spPr>
            <a:xfrm>
              <a:off x="8032691" y="616678"/>
              <a:ext cx="1916657" cy="577082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>
              <a:solidFill>
                <a:schemeClr val="tx2">
                  <a:lumMod val="40000"/>
                  <a:lumOff val="60000"/>
                </a:schemeClr>
              </a:solidFill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fr-FR" sz="1050" dirty="0">
                  <a:solidFill>
                    <a:prstClr val="black"/>
                  </a:solidFill>
                  <a:latin typeface="+mn-lt"/>
                  <a:cs typeface="Arial" panose="020B0604020202020204" pitchFamily="34" charset="0"/>
                </a:rPr>
                <a:t>N’oublie pas d’indiquer tes nom et prénom</a:t>
              </a:r>
            </a:p>
          </p:txBody>
        </p:sp>
        <p:cxnSp>
          <p:nvCxnSpPr>
            <p:cNvPr id="4" name="Connecteur droit avec flèche 3">
              <a:extLst>
                <a:ext uri="{FF2B5EF4-FFF2-40B4-BE49-F238E27FC236}">
                  <a16:creationId xmlns:a16="http://schemas.microsoft.com/office/drawing/2014/main" id="{2D5B4809-AE47-A204-0D75-E6F27E493E1C}"/>
                </a:ext>
              </a:extLst>
            </p:cNvPr>
            <p:cNvCxnSpPr>
              <a:cxnSpLocks/>
            </p:cNvCxnSpPr>
            <p:nvPr/>
          </p:nvCxnSpPr>
          <p:spPr>
            <a:xfrm flipH="1" flipV="1">
              <a:off x="7114032" y="593673"/>
              <a:ext cx="918659" cy="125766"/>
            </a:xfrm>
            <a:prstGeom prst="straightConnector1">
              <a:avLst/>
            </a:prstGeom>
            <a:ln>
              <a:tailEnd type="triangle"/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7" name="Rectangle 6">
            <a:extLst>
              <a:ext uri="{FF2B5EF4-FFF2-40B4-BE49-F238E27FC236}">
                <a16:creationId xmlns:a16="http://schemas.microsoft.com/office/drawing/2014/main" id="{ABEF1550-C3CC-51CA-4271-4DC051F0C126}"/>
              </a:ext>
            </a:extLst>
          </p:cNvPr>
          <p:cNvSpPr/>
          <p:nvPr/>
        </p:nvSpPr>
        <p:spPr>
          <a:xfrm>
            <a:off x="935052" y="5105775"/>
            <a:ext cx="3874691" cy="980744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solidFill>
              <a:schemeClr val="tx2">
                <a:lumMod val="40000"/>
                <a:lumOff val="60000"/>
              </a:schemeClr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>
              <a:lnSpc>
                <a:spcPct val="120000"/>
              </a:lnSpc>
              <a:spcBef>
                <a:spcPts val="600"/>
              </a:spcBef>
              <a:buClr>
                <a:prstClr val="black"/>
              </a:buClr>
            </a:pPr>
            <a:r>
              <a:rPr lang="fr-FR" sz="1050" dirty="0">
                <a:solidFill>
                  <a:schemeClr val="tx1"/>
                </a:solidFill>
                <a:cs typeface="Arial" panose="020B0604020202020204" pitchFamily="34" charset="0"/>
              </a:rPr>
              <a:t>Tu peux ajouter d’autres pages sur le format de la page précédente pour illustrer tes réalisations selon la diversité de ton parcours</a:t>
            </a:r>
            <a:endParaRPr lang="fr-FR" sz="1050" dirty="0">
              <a:solidFill>
                <a:schemeClr val="tx1"/>
              </a:solidFill>
              <a:latin typeface="+mn-lt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6950541"/>
      </p:ext>
    </p:extLst>
  </p:cSld>
  <p:clrMapOvr>
    <a:masterClrMapping/>
  </p:clrMapOvr>
</p:sld>
</file>

<file path=ppt/theme/theme1.xml><?xml version="1.0" encoding="utf-8"?>
<a:theme xmlns:a="http://schemas.openxmlformats.org/drawingml/2006/main" name="1_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>
            <a:lumMod val="60000"/>
            <a:lumOff val="40000"/>
          </a:schemeClr>
        </a:solidFill>
        <a:ln>
          <a:solidFill>
            <a:schemeClr val="tx2">
              <a:lumMod val="40000"/>
              <a:lumOff val="60000"/>
            </a:schemeClr>
          </a:solidFill>
        </a:ln>
        <a:effectLst/>
      </a:spPr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Bureau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7880</TotalTime>
  <Words>724</Words>
  <Application>Microsoft Office PowerPoint</Application>
  <PresentationFormat>Grand écran</PresentationFormat>
  <Paragraphs>70</Paragraphs>
  <Slides>4</Slides>
  <Notes>4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8" baseType="lpstr">
      <vt:lpstr>Arial</vt:lpstr>
      <vt:lpstr>BruceOldStyle BT</vt:lpstr>
      <vt:lpstr>Calibri</vt:lpstr>
      <vt:lpstr>1_Thème Office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WEEM</dc:creator>
  <cp:lastModifiedBy>Marilyn Francois</cp:lastModifiedBy>
  <cp:revision>248</cp:revision>
  <dcterms:created xsi:type="dcterms:W3CDTF">2017-12-19T09:57:13Z</dcterms:created>
  <dcterms:modified xsi:type="dcterms:W3CDTF">2024-07-05T13:47:27Z</dcterms:modified>
</cp:coreProperties>
</file>