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1395" r:id="rId2"/>
    <p:sldId id="314" r:id="rId3"/>
    <p:sldId id="311" r:id="rId4"/>
    <p:sldId id="140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1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049"/>
    <a:srgbClr val="2B265F"/>
    <a:srgbClr val="41638F"/>
    <a:srgbClr val="0066FF"/>
    <a:srgbClr val="C96E31"/>
    <a:srgbClr val="DAA62A"/>
    <a:srgbClr val="FFFFE7"/>
    <a:srgbClr val="98C3CA"/>
    <a:srgbClr val="DF8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18"/>
  </p:normalViewPr>
  <p:slideViewPr>
    <p:cSldViewPr snapToGrid="0" snapToObjects="1" showGuides="1">
      <p:cViewPr varScale="1">
        <p:scale>
          <a:sx n="105" d="100"/>
          <a:sy n="105" d="100"/>
        </p:scale>
        <p:origin x="798" y="96"/>
      </p:cViewPr>
      <p:guideLst>
        <p:guide orient="horz" pos="2115"/>
        <p:guide pos="1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2B1BF71-7749-4D82-B8FF-059FF25E902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880B5E6-EFB7-4E66-8479-79C2E40EC6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C6700-7637-45B4-A84A-68E1E5E2CADC}" type="datetimeFigureOut">
              <a:rPr lang="en-US" smtClean="0"/>
              <a:t>7/5/2024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C5D1B8-41A4-425C-B6E2-654405E110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60FC5B-4A32-43FA-BCA1-9B609107E7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E254-9CC8-4D36-A5FA-DBF02B8789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7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AD3A2-F86E-2542-8B28-8264EED493CF}" type="datetimeFigureOut">
              <a:rPr lang="fr-FR" smtClean="0"/>
              <a:t>05/07/2024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C88D3-5BE0-E042-8A85-A412DCB0DB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41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2249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512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8501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81ED36-EAA3-3B46-84AA-C73A7477BDC5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074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93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CF7BE-6B2E-4117-9BA6-CBE96E1EE483}"/>
              </a:ext>
            </a:extLst>
          </p:cNvPr>
          <p:cNvSpPr/>
          <p:nvPr userDrawn="1"/>
        </p:nvSpPr>
        <p:spPr>
          <a:xfrm>
            <a:off x="-1" y="6488668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9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211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4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72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6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8D36-22C1-9A40-A1E2-E0605362A51E}" type="datetimeFigureOut">
              <a:rPr lang="fr-FR" smtClean="0"/>
              <a:pPr/>
              <a:t>05/07/2024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37F2E-EFB9-214D-A347-27955E82FAA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19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1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fld id="{C8068D36-22C1-9A40-A1E2-E0605362A51E}" type="datetimeFigureOut">
              <a:rPr lang="fr-FR" smtClean="0"/>
              <a:pPr/>
              <a:t>05/07/2024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BruceOldStyle BT"/>
              </a:defRPr>
            </a:lvl1pPr>
          </a:lstStyle>
          <a:p>
            <a:fld id="{BEA37F2E-EFB9-214D-A347-27955E82FAA8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8B128A-75EC-4977-A800-D2D60642B27B}"/>
              </a:ext>
            </a:extLst>
          </p:cNvPr>
          <p:cNvSpPr/>
          <p:nvPr userDrawn="1"/>
        </p:nvSpPr>
        <p:spPr>
          <a:xfrm>
            <a:off x="-1" y="6488668"/>
            <a:ext cx="12192000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36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marL="360000" algn="l" defTabSz="457200" rtl="0" eaLnBrk="1" latinLnBrk="0" hangingPunct="1">
        <a:spcBef>
          <a:spcPct val="0"/>
        </a:spcBef>
        <a:buNone/>
        <a:defRPr lang="fr-FR" sz="2000" b="1" kern="1200" spc="150" dirty="0">
          <a:ln w="11430"/>
          <a:solidFill>
            <a:schemeClr val="tx2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BruceOldStyle B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BruceOldStyle B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BruceOldStyle B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ruceOldStyle B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BruceOldStyle B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61604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1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sp>
        <p:nvSpPr>
          <p:cNvPr id="11" name="Source">
            <a:extLst>
              <a:ext uri="{FF2B5EF4-FFF2-40B4-BE49-F238E27FC236}">
                <a16:creationId xmlns:a16="http://schemas.microsoft.com/office/drawing/2014/main" id="{E5B39072-9FEE-4B2C-BDE5-7E5B1EB430B8}"/>
              </a:ext>
            </a:extLst>
          </p:cNvPr>
          <p:cNvSpPr>
            <a:spLocks noGrp="1"/>
          </p:cNvSpPr>
          <p:nvPr/>
        </p:nvSpPr>
        <p:spPr bwMode="auto">
          <a:xfrm>
            <a:off x="816181" y="1394819"/>
            <a:ext cx="10769267" cy="531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Ce CV WEEM sera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enregistré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dans notre base de données interne et envoyé au client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avec ton accord 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si ton profil est retenu par notre équipe </a:t>
            </a:r>
            <a:r>
              <a:rPr lang="fr-FR" sz="14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Staffing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pour une mission qui t’intéresse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Le contenu de ton CV est aussi analysé par notre équipe </a:t>
            </a:r>
            <a:r>
              <a:rPr lang="fr-FR" sz="14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Staffing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pour proposer des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 missions pertinentes 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aux consultants, donc plus ton CV sera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exhaustif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, plus tu auras de chances 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d’être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pré-sélectionné</a:t>
            </a:r>
            <a:endParaRPr lang="fr-FR" sz="14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latin typeface="+mn-lt"/>
                <a:cs typeface="Arial" panose="020B0604020202020204" pitchFamily="34" charset="0"/>
              </a:rPr>
              <a:t>Tu pourras bien sûr être amené à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simplifier ou customiser 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cette version exhaustive avant que l’équipe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Staffing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l’envoie au client,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en fonction du type de mission 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proposée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latin typeface="+mn-lt"/>
                <a:cs typeface="Arial" panose="020B0604020202020204" pitchFamily="34" charset="0"/>
              </a:rPr>
              <a:t>IMPORTANT : Le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respect du format 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de ce </a:t>
            </a:r>
            <a:r>
              <a:rPr lang="fr-FR" sz="1400" dirty="0" err="1">
                <a:latin typeface="+mn-lt"/>
                <a:cs typeface="Arial" panose="020B0604020202020204" pitchFamily="34" charset="0"/>
              </a:rPr>
              <a:t>template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de CV est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impératif</a:t>
            </a:r>
            <a:r>
              <a:rPr lang="fr-FR" sz="1400" dirty="0">
                <a:latin typeface="+mn-lt"/>
                <a:cs typeface="Arial" panose="020B0604020202020204" pitchFamily="34" charset="0"/>
              </a:rPr>
              <a:t> afin de garantir une homogénéité des profils WEEM envoyés au client; merci donc d’y être attentif et de ne pas modifier la place ou l’alignement des cadres à remplir, la police utilisée, et de ne pas ajouter de logos, photos ou schémas autres que la photo de profil (optionnelle) dans ce document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Sauvegarde-le dans tes dossiers avec le format de nom suivant, 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en fichier PPT uniquement 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(et non PDF) : CV WEEM - Jean DUPONT - Fr.ppt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Inscris tes nom et prénom en haut de chaque page du document à la place du titre générique « Prénom NOM »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Les pages 2+ détaillent le contenu de tes missions (freelance ou consultant) et projets (salarié, rôle opérationnel </a:t>
            </a:r>
            <a:r>
              <a:rPr lang="fr-FR" sz="140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corporate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Tu peux ajouter des pages supplémentaires sur le même format que la page 2 si ta séniorité et le nombre de tes missions et projets réalisés le nécessitent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Le document est à rédiger en l</a:t>
            </a:r>
            <a:r>
              <a:rPr lang="fr-FR" sz="1400" dirty="0">
                <a:solidFill>
                  <a:srgbClr val="00B0F0"/>
                </a:solidFill>
                <a:latin typeface="+mn-lt"/>
                <a:cs typeface="Arial" panose="020B0604020202020204" pitchFamily="34" charset="0"/>
              </a:rPr>
              <a:t>angue française </a:t>
            </a: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dans un premier temps; une version anglaise est parfois exigée ensuite par certains clients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Merci par avance pour ta rigueur et ta réactivité dans la complétion de ce document !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endParaRPr lang="fr-FR" sz="1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Source">
            <a:extLst>
              <a:ext uri="{FF2B5EF4-FFF2-40B4-BE49-F238E27FC236}">
                <a16:creationId xmlns:a16="http://schemas.microsoft.com/office/drawing/2014/main" id="{ED6FFD9C-D36E-4587-8818-A5ADE1498CA2}"/>
              </a:ext>
            </a:extLst>
          </p:cNvPr>
          <p:cNvSpPr>
            <a:spLocks noGrp="1"/>
          </p:cNvSpPr>
          <p:nvPr/>
        </p:nvSpPr>
        <p:spPr bwMode="auto">
          <a:xfrm>
            <a:off x="7181637" y="108167"/>
            <a:ext cx="4781764" cy="577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28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Ton CV WEEM: Mode d’emploi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5AAC25C6-123D-CD52-68DB-000FD5941C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64E100B-E13D-1BEA-07E8-ECDDBB8DEFE5}"/>
              </a:ext>
            </a:extLst>
          </p:cNvPr>
          <p:cNvSpPr/>
          <p:nvPr/>
        </p:nvSpPr>
        <p:spPr>
          <a:xfrm>
            <a:off x="2389900" y="162050"/>
            <a:ext cx="3133076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Ce document est un tutoriel ET le </a:t>
            </a:r>
            <a:r>
              <a:rPr lang="fr-FR" sz="1050" dirty="0" err="1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template</a:t>
            </a:r>
            <a:r>
              <a:rPr lang="fr-FR" sz="105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à utiliser. Une fois que tu as rempli le document, tu peux supprimer les indications dans les boîtes bleues, les flèches et cette page de mode d’emploi</a:t>
            </a:r>
          </a:p>
        </p:txBody>
      </p:sp>
    </p:spTree>
    <p:extLst>
      <p:ext uri="{BB962C8B-B14F-4D97-AF65-F5344CB8AC3E}">
        <p14:creationId xmlns:p14="http://schemas.microsoft.com/office/powerpoint/2010/main" val="286771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7D756FF-70C8-4703-A31B-63E85E60BA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949" y="1654139"/>
            <a:ext cx="3892097" cy="4610187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lvl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EXPERIENCE PROFESSIONNELLE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Depuis AAAA : 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Consultant indépendant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membre de la communauté WEEM</a:t>
            </a: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AAAA-AAAA : 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Nom Société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Titre du poste </a:t>
            </a:r>
          </a:p>
          <a:p>
            <a:pPr marL="742950" lvl="1" indent="-285750">
              <a:spcBef>
                <a:spcPts val="600"/>
              </a:spcBef>
              <a:buClr>
                <a:prstClr val="black"/>
              </a:buClr>
              <a:buFontTx/>
              <a:buChar char="-"/>
            </a:pPr>
            <a:r>
              <a:rPr lang="fr-FR" sz="1200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AAAA-AAAA : </a:t>
            </a: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Nom Société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, Titre du poste</a:t>
            </a:r>
          </a:p>
          <a:p>
            <a:pPr lvl="1">
              <a:spcBef>
                <a:spcPts val="600"/>
              </a:spcBef>
              <a:buClr>
                <a:prstClr val="black"/>
              </a:buClr>
            </a:pPr>
            <a:endParaRPr lang="fr-FR" sz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285750" lvl="0" indent="-285750">
              <a:spcBef>
                <a:spcPts val="1200"/>
              </a:spcBef>
              <a:buClr>
                <a:prstClr val="black"/>
              </a:buClr>
              <a:buFont typeface="Arial" panose="020B0604020202020204" pitchFamily="34" charset="0"/>
              <a:buChar char="•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buClr>
                <a:prstClr val="black"/>
              </a:buClr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4" name="Source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629920" y="920280"/>
            <a:ext cx="4436536" cy="67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038" indent="-173038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6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7675" indent="-80963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812800" indent="-20002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144588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(Age)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  <a:buNone/>
            </a:pPr>
            <a:r>
              <a:rPr lang="fr-FR" sz="1400" b="1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xx années d’expérience professionnelle</a:t>
            </a:r>
          </a:p>
        </p:txBody>
      </p:sp>
      <p:sp>
        <p:nvSpPr>
          <p:cNvPr id="42" name="Rectangle 4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16186" y="1654138"/>
            <a:ext cx="4861494" cy="1010684"/>
          </a:xfrm>
          <a:prstGeom prst="rect">
            <a:avLst/>
          </a:prstGeom>
          <a:solidFill>
            <a:schemeClr val="bg1">
              <a:alpha val="16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marL="261938" lvl="0" indent="-261938" defTabSz="457200">
              <a:lnSpc>
                <a:spcPct val="120000"/>
              </a:lnSpc>
              <a:spcBef>
                <a:spcPts val="6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FORMATION</a:t>
            </a:r>
            <a:endParaRPr lang="fr-FR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61938" lvl="0" indent="-261938" defTabSz="457200">
              <a:lnSpc>
                <a:spcPct val="120000"/>
              </a:lnSpc>
              <a:spcBef>
                <a:spcPts val="600"/>
              </a:spcBef>
              <a:buFontTx/>
              <a:buChar char="-"/>
            </a:pP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AAAA-AAAA : Formations principales / Certifications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44AA2B4-13FA-48E2-ABD4-EB3E2FBAD3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11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Prénom NOM</a:t>
            </a:r>
          </a:p>
        </p:txBody>
      </p:sp>
      <p:sp>
        <p:nvSpPr>
          <p:cNvPr id="15" name="Espace réservé du numéro de diapositive 3">
            <a:extLst>
              <a:ext uri="{FF2B5EF4-FFF2-40B4-BE49-F238E27FC236}">
                <a16:creationId xmlns:a16="http://schemas.microsoft.com/office/drawing/2014/main" id="{5FBC2D6B-E6D2-4992-99AF-4425D93D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2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AB0043F-F9FD-45FD-8020-AD41AF7A20E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16186" y="4367661"/>
            <a:ext cx="4861494" cy="1906093"/>
            <a:chOff x="4597466" y="4367661"/>
            <a:chExt cx="4556693" cy="1906093"/>
          </a:xfrm>
        </p:grpSpPr>
        <p:sp>
          <p:nvSpPr>
            <p:cNvPr id="46" name="Rectangle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597466" y="4367661"/>
              <a:ext cx="4556693" cy="1906093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108000" tIns="45720" rIns="72000" bIns="45720" rtlCol="0" anchor="t"/>
            <a:lstStyle/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r>
                <a:rPr lang="fr-FR" sz="1400" b="1" dirty="0">
                  <a:solidFill>
                    <a:schemeClr val="tx2"/>
                  </a:solidFill>
                  <a:cs typeface="Arial" panose="020B0604020202020204" pitchFamily="34" charset="0"/>
                </a:rPr>
                <a:t>EXPERTISES</a:t>
              </a:r>
              <a:endParaRPr lang="fr-FR" sz="1400" dirty="0">
                <a:solidFill>
                  <a:schemeClr val="tx2"/>
                </a:solidFill>
                <a:cs typeface="Arial" panose="020B0604020202020204" pitchFamily="34" charset="0"/>
              </a:endParaRPr>
            </a:p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7" name="ZoneTexte 46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69865" y="4639130"/>
              <a:ext cx="2284294" cy="333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CE6B3798-CC84-4F17-A55E-72BA30C6AAF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742" y="4639130"/>
              <a:ext cx="2233124" cy="669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1938" indent="-261938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cs typeface="Arial" panose="020B0604020202020204" pitchFamily="34" charset="0"/>
                </a:rPr>
                <a:t>Xxx</a:t>
              </a:r>
            </a:p>
            <a:p>
              <a:pPr marL="261938" indent="-261938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endParaRPr lang="fr-FR" sz="1400" dirty="0"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EA9EC9EA-C4DB-40E4-832A-BCCA56F8A59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16186" y="2767893"/>
            <a:ext cx="4861494" cy="1474569"/>
            <a:chOff x="4617055" y="2981501"/>
            <a:chExt cx="4556693" cy="1290097"/>
          </a:xfrm>
        </p:grpSpPr>
        <p:sp>
          <p:nvSpPr>
            <p:cNvPr id="44" name="Rectangle 4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17055" y="2981501"/>
              <a:ext cx="4556693" cy="1290097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108000" tIns="45720" rIns="72000" bIns="45720" rtlCol="0" anchor="t"/>
            <a:lstStyle/>
            <a:p>
              <a:pPr defTabSz="457200">
                <a:lnSpc>
                  <a:spcPct val="120000"/>
                </a:lnSpc>
                <a:spcBef>
                  <a:spcPts val="600"/>
                </a:spcBef>
              </a:pPr>
              <a:r>
                <a:rPr lang="fr-FR" sz="1400" b="1" dirty="0">
                  <a:solidFill>
                    <a:schemeClr val="tx2"/>
                  </a:solidFill>
                  <a:cs typeface="Arial" panose="020B0604020202020204" pitchFamily="34" charset="0"/>
                </a:rPr>
                <a:t>SECTEURS</a:t>
              </a:r>
            </a:p>
          </p:txBody>
        </p:sp>
        <p:sp>
          <p:nvSpPr>
            <p:cNvPr id="45" name="ZoneTexte 44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869865" y="3269139"/>
              <a:ext cx="2284294" cy="291881"/>
            </a:xfrm>
            <a:prstGeom prst="rect">
              <a:avLst/>
            </a:prstGeom>
            <a:noFill/>
          </p:spPr>
          <p:txBody>
            <a:bodyPr wrap="square" lIns="108000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7CD44EA3-E526-436E-A511-1F2DAD96BE2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6742" y="3269139"/>
              <a:ext cx="2233123" cy="585389"/>
            </a:xfrm>
            <a:prstGeom prst="rect">
              <a:avLst/>
            </a:prstGeom>
            <a:noFill/>
          </p:spPr>
          <p:txBody>
            <a:bodyPr wrap="square" lIns="108000" rtlCol="0">
              <a:spAutoFit/>
            </a:bodyPr>
            <a:lstStyle/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r>
                <a:rPr lang="fr-FR" sz="1400" dirty="0">
                  <a:solidFill>
                    <a:prstClr val="black"/>
                  </a:solidFill>
                  <a:cs typeface="Arial" panose="020B0604020202020204" pitchFamily="34" charset="0"/>
                </a:rPr>
                <a:t>Xxx</a:t>
              </a:r>
            </a:p>
            <a:p>
              <a:pPr marL="261938" indent="-261938" defTabSz="457200">
                <a:lnSpc>
                  <a:spcPct val="120000"/>
                </a:lnSpc>
                <a:spcBef>
                  <a:spcPts val="600"/>
                </a:spcBef>
                <a:buFontTx/>
                <a:buChar char="-"/>
              </a:pPr>
              <a:endParaRPr lang="fr-FR" sz="14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A333E4F-C696-44A5-A6AC-A9DFCD2F56E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50334" y="1654138"/>
            <a:ext cx="2284294" cy="4610187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08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6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SOFT SKILLS</a:t>
            </a:r>
            <a:endParaRPr lang="fr-FR" sz="14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61938" indent="-261938" defTabSz="457200">
              <a:lnSpc>
                <a:spcPct val="120000"/>
              </a:lnSpc>
              <a:spcBef>
                <a:spcPts val="600"/>
              </a:spcBef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defTabSz="457200">
              <a:lnSpc>
                <a:spcPct val="120000"/>
              </a:lnSpc>
              <a:spcBef>
                <a:spcPts val="600"/>
              </a:spcBef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EBF42-F525-4C7E-9384-F0C6273DF9E6}"/>
              </a:ext>
            </a:extLst>
          </p:cNvPr>
          <p:cNvSpPr/>
          <p:nvPr/>
        </p:nvSpPr>
        <p:spPr>
          <a:xfrm>
            <a:off x="10546080" y="304800"/>
            <a:ext cx="1288548" cy="11347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Photo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601003-3697-4A27-A698-508B5B6D17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2164858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51270F5-BE03-46B3-AADA-0BCE41768D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3506820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08594C-0281-4620-8AD9-99585FAADD6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8752" y="2835839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A57B9F7-D148-B547-E6E0-D8651D36B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grpSp>
        <p:nvGrpSpPr>
          <p:cNvPr id="29" name="Groupe 28">
            <a:extLst>
              <a:ext uri="{FF2B5EF4-FFF2-40B4-BE49-F238E27FC236}">
                <a16:creationId xmlns:a16="http://schemas.microsoft.com/office/drawing/2014/main" id="{5EB48E02-3CA9-8176-9C30-02CDD3516BA0}"/>
              </a:ext>
            </a:extLst>
          </p:cNvPr>
          <p:cNvGrpSpPr/>
          <p:nvPr/>
        </p:nvGrpSpPr>
        <p:grpSpPr>
          <a:xfrm>
            <a:off x="1439228" y="162050"/>
            <a:ext cx="3118861" cy="1110184"/>
            <a:chOff x="1439228" y="162050"/>
            <a:chExt cx="3118861" cy="111018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82FA9CC-5998-CFDA-9805-695333F6AE2C}"/>
                </a:ext>
              </a:extLst>
            </p:cNvPr>
            <p:cNvSpPr/>
            <p:nvPr/>
          </p:nvSpPr>
          <p:spPr>
            <a:xfrm>
              <a:off x="2389900" y="162050"/>
              <a:ext cx="2168189" cy="9807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Indique ta </a:t>
              </a:r>
              <a:r>
                <a:rPr lang="fr-FR" sz="105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séniorité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en haut du cadre à gauche: âge (optionnel) et nombre d’années d’expérience professionnelle (total expérience salariée + freelance)</a:t>
              </a:r>
            </a:p>
          </p:txBody>
        </p:sp>
        <p:cxnSp>
          <p:nvCxnSpPr>
            <p:cNvPr id="7" name="Connecteur droit avec flèche 6">
              <a:extLst>
                <a:ext uri="{FF2B5EF4-FFF2-40B4-BE49-F238E27FC236}">
                  <a16:creationId xmlns:a16="http://schemas.microsoft.com/office/drawing/2014/main" id="{E6CC5BBA-CDC0-BAED-FB47-72E8017FBDC4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 flipH="1">
              <a:off x="1439228" y="652422"/>
              <a:ext cx="950672" cy="61981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3B143DDD-2147-F805-AF5F-7C442AA85BC9}"/>
              </a:ext>
            </a:extLst>
          </p:cNvPr>
          <p:cNvGrpSpPr/>
          <p:nvPr/>
        </p:nvGrpSpPr>
        <p:grpSpPr>
          <a:xfrm>
            <a:off x="3841874" y="1230490"/>
            <a:ext cx="3602504" cy="1000646"/>
            <a:chOff x="3841874" y="1230490"/>
            <a:chExt cx="3602504" cy="100064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C6E383-74AC-7FE5-7473-7CB7A74386AE}"/>
                </a:ext>
              </a:extLst>
            </p:cNvPr>
            <p:cNvSpPr/>
            <p:nvPr/>
          </p:nvSpPr>
          <p:spPr>
            <a:xfrm>
              <a:off x="4790425" y="1230490"/>
              <a:ext cx="2653953" cy="49586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Précise si tu étais freelance au sein des différentes structures</a:t>
              </a:r>
            </a:p>
          </p:txBody>
        </p:sp>
        <p:cxnSp>
          <p:nvCxnSpPr>
            <p:cNvPr id="9" name="Connecteur droit avec flèche 8">
              <a:extLst>
                <a:ext uri="{FF2B5EF4-FFF2-40B4-BE49-F238E27FC236}">
                  <a16:creationId xmlns:a16="http://schemas.microsoft.com/office/drawing/2014/main" id="{F1FE220D-907B-2F7B-D6AC-AC849A2823B1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>
              <a:off x="3841874" y="1478424"/>
              <a:ext cx="948551" cy="75271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8E271C9A-C3E5-462A-F840-4CFB8B0AEDEC}"/>
              </a:ext>
            </a:extLst>
          </p:cNvPr>
          <p:cNvGrpSpPr/>
          <p:nvPr/>
        </p:nvGrpSpPr>
        <p:grpSpPr>
          <a:xfrm>
            <a:off x="8032691" y="707016"/>
            <a:ext cx="2867329" cy="577082"/>
            <a:chOff x="8032691" y="707016"/>
            <a:chExt cx="2867329" cy="57708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1420546-88C6-C8E6-7C55-A6A5838B8A8F}"/>
                </a:ext>
              </a:extLst>
            </p:cNvPr>
            <p:cNvSpPr/>
            <p:nvPr/>
          </p:nvSpPr>
          <p:spPr>
            <a:xfrm>
              <a:off x="8032691" y="707016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Insère une </a:t>
              </a:r>
              <a:r>
                <a:rPr lang="fr-FR" sz="105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photo 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(optionnel) </a:t>
              </a:r>
              <a:r>
                <a:rPr lang="fr-FR" sz="105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de format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professionnel</a:t>
              </a:r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CF97D755-4BC7-506E-10CE-50864869CC38}"/>
                </a:ext>
              </a:extLst>
            </p:cNvPr>
            <p:cNvCxnSpPr>
              <a:stCxn id="10" idx="3"/>
            </p:cNvCxnSpPr>
            <p:nvPr/>
          </p:nvCxnSpPr>
          <p:spPr>
            <a:xfrm flipV="1">
              <a:off x="9949348" y="995165"/>
              <a:ext cx="950672" cy="3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AF7EC2E-8E66-0CFF-8C59-50186571EC59}"/>
              </a:ext>
            </a:extLst>
          </p:cNvPr>
          <p:cNvSpPr/>
          <p:nvPr/>
        </p:nvSpPr>
        <p:spPr>
          <a:xfrm>
            <a:off x="580450" y="5558048"/>
            <a:ext cx="3415478" cy="6617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prstClr val="black"/>
                </a:solidFill>
                <a:cs typeface="Arial" panose="020B0604020202020204" pitchFamily="34" charset="0"/>
              </a:rPr>
              <a:t>Ne détaille pas ta fiche de poste ici pour rester synthétique, ton rôle et tes responsabilités seront précisées en pages 3+ via tes missions/projets réalisés</a:t>
            </a:r>
          </a:p>
        </p:txBody>
      </p: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E7253EF9-A7BD-2E52-BF14-782FF48C1B75}"/>
              </a:ext>
            </a:extLst>
          </p:cNvPr>
          <p:cNvGrpSpPr/>
          <p:nvPr/>
        </p:nvGrpSpPr>
        <p:grpSpPr>
          <a:xfrm>
            <a:off x="6096000" y="2351222"/>
            <a:ext cx="3281680" cy="1077778"/>
            <a:chOff x="6096000" y="2351222"/>
            <a:chExt cx="3281680" cy="107777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16AFDE-73C2-FE10-AF5D-6EEBFEBFF079}"/>
                </a:ext>
              </a:extLst>
            </p:cNvPr>
            <p:cNvSpPr/>
            <p:nvPr/>
          </p:nvSpPr>
          <p:spPr>
            <a:xfrm>
              <a:off x="7226762" y="2351222"/>
              <a:ext cx="2150918" cy="71270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cs typeface="Arial" panose="020B0604020202020204" pitchFamily="34" charset="0"/>
                </a:rPr>
                <a:t>I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ndique les secteurs d’activité les plus représentatifs de ton expérience et de tes souhaits</a:t>
              </a:r>
            </a:p>
          </p:txBody>
        </p:sp>
        <p:cxnSp>
          <p:nvCxnSpPr>
            <p:cNvPr id="14" name="Connecteur droit avec flèche 13">
              <a:extLst>
                <a:ext uri="{FF2B5EF4-FFF2-40B4-BE49-F238E27FC236}">
                  <a16:creationId xmlns:a16="http://schemas.microsoft.com/office/drawing/2014/main" id="{8697B870-25F2-E556-DB61-A8AB7F6D850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2916936"/>
              <a:ext cx="1130762" cy="5120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9D4443BC-141D-D12F-94AF-D8ECEA0E658B}"/>
              </a:ext>
            </a:extLst>
          </p:cNvPr>
          <p:cNvGrpSpPr/>
          <p:nvPr/>
        </p:nvGrpSpPr>
        <p:grpSpPr>
          <a:xfrm>
            <a:off x="10646554" y="1674966"/>
            <a:ext cx="1916657" cy="1470106"/>
            <a:chOff x="10646554" y="1674966"/>
            <a:chExt cx="1916657" cy="147010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1922BE4-5C9D-D74C-6463-3F8BB571EE36}"/>
                </a:ext>
              </a:extLst>
            </p:cNvPr>
            <p:cNvSpPr/>
            <p:nvPr/>
          </p:nvSpPr>
          <p:spPr>
            <a:xfrm>
              <a:off x="10646554" y="1674966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cs typeface="Arial" panose="020B0604020202020204" pitchFamily="34" charset="0"/>
                </a:rPr>
                <a:t>I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ndique les 6 soft </a:t>
              </a:r>
              <a:r>
                <a:rPr lang="fr-FR" sz="1050" dirty="0" err="1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skills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 que tu souhaites mettre en avant pour le client</a:t>
              </a:r>
            </a:p>
          </p:txBody>
        </p:sp>
        <p:cxnSp>
          <p:nvCxnSpPr>
            <p:cNvPr id="17" name="Connecteur droit avec flèche 16">
              <a:extLst>
                <a:ext uri="{FF2B5EF4-FFF2-40B4-BE49-F238E27FC236}">
                  <a16:creationId xmlns:a16="http://schemas.microsoft.com/office/drawing/2014/main" id="{63415D05-D80F-7FBA-2D30-51AC88DCE5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90006" y="2270076"/>
              <a:ext cx="267241" cy="87499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06655FBB-8BA2-C374-112B-3CAAC3247FE8}"/>
              </a:ext>
            </a:extLst>
          </p:cNvPr>
          <p:cNvGrpSpPr/>
          <p:nvPr/>
        </p:nvGrpSpPr>
        <p:grpSpPr>
          <a:xfrm>
            <a:off x="6096000" y="4242462"/>
            <a:ext cx="3281680" cy="1077778"/>
            <a:chOff x="6096000" y="4242462"/>
            <a:chExt cx="3281680" cy="107777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9BE9E1-9107-B194-F1B7-2BE767CC394E}"/>
                </a:ext>
              </a:extLst>
            </p:cNvPr>
            <p:cNvSpPr/>
            <p:nvPr/>
          </p:nvSpPr>
          <p:spPr>
            <a:xfrm>
              <a:off x="7226762" y="4242462"/>
              <a:ext cx="2150918" cy="71270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cs typeface="Arial" panose="020B0604020202020204" pitchFamily="34" charset="0"/>
                </a:rPr>
                <a:t>I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ndique les expertises les plus représentatives de ton expérience et de tes souhaits</a:t>
              </a:r>
            </a:p>
          </p:txBody>
        </p:sp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6B54B246-A770-37A1-DCC6-B37E0563E7D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4808176"/>
              <a:ext cx="1130762" cy="5120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4DD6EADF-BE31-42C4-684D-786AAC29B528}"/>
              </a:ext>
            </a:extLst>
          </p:cNvPr>
          <p:cNvSpPr/>
          <p:nvPr/>
        </p:nvSpPr>
        <p:spPr>
          <a:xfrm>
            <a:off x="9767921" y="4163683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70CB02F-52EB-0A1B-056B-8B84E4E2E96B}"/>
              </a:ext>
            </a:extLst>
          </p:cNvPr>
          <p:cNvSpPr/>
          <p:nvPr/>
        </p:nvSpPr>
        <p:spPr>
          <a:xfrm>
            <a:off x="9767921" y="5505645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0675600-709F-C647-7462-CCAE5EBE647E}"/>
              </a:ext>
            </a:extLst>
          </p:cNvPr>
          <p:cNvSpPr/>
          <p:nvPr/>
        </p:nvSpPr>
        <p:spPr>
          <a:xfrm>
            <a:off x="9767921" y="4834664"/>
            <a:ext cx="1849120" cy="56136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75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920" y="859801"/>
            <a:ext cx="11236960" cy="5478739"/>
          </a:xfrm>
          <a:prstGeom prst="rect">
            <a:avLst/>
          </a:prstGeom>
          <a:ln w="12700">
            <a:solidFill>
              <a:srgbClr val="568D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MISSIONS ET PROJETS REALISES</a:t>
            </a:r>
          </a:p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Xxx Projet - client /secteur (durée) :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détail 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xxxxx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45B95-9B06-4676-AA87-C12BEF5BC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Prénom NOM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3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D08912EE-0552-A77F-BC63-F13003DFA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grpSp>
        <p:nvGrpSpPr>
          <p:cNvPr id="13" name="Groupe 12">
            <a:extLst>
              <a:ext uri="{FF2B5EF4-FFF2-40B4-BE49-F238E27FC236}">
                <a16:creationId xmlns:a16="http://schemas.microsoft.com/office/drawing/2014/main" id="{46DB04F7-76A3-857A-E490-C96CBCCFB614}"/>
              </a:ext>
            </a:extLst>
          </p:cNvPr>
          <p:cNvGrpSpPr/>
          <p:nvPr/>
        </p:nvGrpSpPr>
        <p:grpSpPr>
          <a:xfrm>
            <a:off x="4390778" y="1832204"/>
            <a:ext cx="5545434" cy="980744"/>
            <a:chOff x="4390778" y="1832204"/>
            <a:chExt cx="5545434" cy="98074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7006EF5-9C7B-9ADB-7652-6ECCC8430A07}"/>
                </a:ext>
              </a:extLst>
            </p:cNvPr>
            <p:cNvSpPr/>
            <p:nvPr/>
          </p:nvSpPr>
          <p:spPr>
            <a:xfrm>
              <a:off x="7205472" y="1832204"/>
              <a:ext cx="2730740" cy="9807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fr-FR" sz="105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Regroupe t</a:t>
              </a:r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es missions/projets par type de problématique, secteurs d’activité, expertises utilisées, selon les spécificités de ton parcours</a:t>
              </a:r>
            </a:p>
          </p:txBody>
        </p:sp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id="{0215DF68-57B3-F919-65EB-EF566D37012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90778" y="2085221"/>
              <a:ext cx="2814694" cy="23735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EFF6610D-D5DF-5EA4-D97B-4FF6BC14185A}"/>
              </a:ext>
            </a:extLst>
          </p:cNvPr>
          <p:cNvSpPr/>
          <p:nvPr/>
        </p:nvSpPr>
        <p:spPr>
          <a:xfrm>
            <a:off x="935052" y="5105775"/>
            <a:ext cx="3874691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P</a:t>
            </a:r>
            <a:r>
              <a:rPr lang="fr-FR" sz="105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lus tu décriras concrètement les actions et les résultats de ton rôle, plus le client pourra identifier les compétences clés mises en </a:t>
            </a:r>
            <a:r>
              <a:rPr lang="fr-FR" sz="1050" dirty="0" err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oeuvre</a:t>
            </a:r>
            <a:r>
              <a:rPr lang="fr-FR" sz="105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lors de ton parcours professionnel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929FB1-604D-B7C6-4699-E12E998C7D31}"/>
              </a:ext>
            </a:extLst>
          </p:cNvPr>
          <p:cNvSpPr/>
          <p:nvPr/>
        </p:nvSpPr>
        <p:spPr>
          <a:xfrm>
            <a:off x="1848853" y="59068"/>
            <a:ext cx="2414015" cy="8007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Détaille ici le contenu de tes missions (freelance ou consultant) et projets (salarié, rôle opérationnel) réalisés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4A2E3C2-ED49-820A-1944-833A3F3272DE}"/>
              </a:ext>
            </a:extLst>
          </p:cNvPr>
          <p:cNvGrpSpPr/>
          <p:nvPr/>
        </p:nvGrpSpPr>
        <p:grpSpPr>
          <a:xfrm>
            <a:off x="7114032" y="65038"/>
            <a:ext cx="3008473" cy="577082"/>
            <a:chOff x="7114032" y="65038"/>
            <a:chExt cx="3008473" cy="57708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0A5143-9D6A-2269-CD58-0A66F99442F0}"/>
                </a:ext>
              </a:extLst>
            </p:cNvPr>
            <p:cNvSpPr/>
            <p:nvPr/>
          </p:nvSpPr>
          <p:spPr>
            <a:xfrm>
              <a:off x="8205848" y="65038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N’oublie pas d’indiquer tes nom et prénom</a:t>
              </a:r>
            </a:p>
          </p:txBody>
        </p:sp>
        <p:cxnSp>
          <p:nvCxnSpPr>
            <p:cNvPr id="11" name="Connecteur droit avec flèche 10">
              <a:extLst>
                <a:ext uri="{FF2B5EF4-FFF2-40B4-BE49-F238E27FC236}">
                  <a16:creationId xmlns:a16="http://schemas.microsoft.com/office/drawing/2014/main" id="{CA48848A-E4BA-AD82-0AD3-0C3C5C3CF4C8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>
              <a:off x="7114032" y="353579"/>
              <a:ext cx="1091816" cy="10585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AE77164-4AA7-BEE4-DC50-797C02A4830B}"/>
              </a:ext>
            </a:extLst>
          </p:cNvPr>
          <p:cNvGrpSpPr/>
          <p:nvPr/>
        </p:nvGrpSpPr>
        <p:grpSpPr>
          <a:xfrm>
            <a:off x="3747983" y="2488126"/>
            <a:ext cx="6689385" cy="1925041"/>
            <a:chOff x="3747983" y="2488126"/>
            <a:chExt cx="6689385" cy="192504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284896D-0FDA-A241-BB26-AD58DF888350}"/>
                </a:ext>
              </a:extLst>
            </p:cNvPr>
            <p:cNvSpPr/>
            <p:nvPr/>
          </p:nvSpPr>
          <p:spPr>
            <a:xfrm>
              <a:off x="6562677" y="3432423"/>
              <a:ext cx="3874691" cy="98074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20000"/>
                </a:lnSpc>
                <a:spcBef>
                  <a:spcPts val="600"/>
                </a:spcBef>
                <a:buClr>
                  <a:prstClr val="black"/>
                </a:buClr>
              </a:pPr>
              <a:r>
                <a:rPr lang="fr-FR" sz="1050" dirty="0">
                  <a:solidFill>
                    <a:schemeClr val="tx1"/>
                  </a:solidFill>
                  <a:latin typeface="+mn-lt"/>
                  <a:cs typeface="Arial" panose="020B0604020202020204" pitchFamily="34" charset="0"/>
                </a:rPr>
                <a:t>Dans la mesure du possible, indique les noms des entreprises pour lesquelles tu as réalisé ces missions (client final, prestataire éventuel)</a:t>
              </a:r>
            </a:p>
          </p:txBody>
        </p:sp>
        <p:cxnSp>
          <p:nvCxnSpPr>
            <p:cNvPr id="15" name="Connecteur droit avec flèche 14">
              <a:extLst>
                <a:ext uri="{FF2B5EF4-FFF2-40B4-BE49-F238E27FC236}">
                  <a16:creationId xmlns:a16="http://schemas.microsoft.com/office/drawing/2014/main" id="{371DF719-0423-AE9E-9565-78641FA91C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747983" y="2488126"/>
              <a:ext cx="2814694" cy="12426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582AE289-ED95-58DE-A7B9-11FB79135153}"/>
              </a:ext>
            </a:extLst>
          </p:cNvPr>
          <p:cNvSpPr/>
          <p:nvPr/>
        </p:nvSpPr>
        <p:spPr>
          <a:xfrm>
            <a:off x="6875604" y="5017455"/>
            <a:ext cx="3874691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Il est important de mettre en avant les expériences qui illustrent ce que tu souhaites faire!</a:t>
            </a:r>
            <a:endParaRPr lang="fr-FR" sz="105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9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9920" y="859801"/>
            <a:ext cx="11236960" cy="5478739"/>
          </a:xfrm>
          <a:prstGeom prst="rect">
            <a:avLst/>
          </a:prstGeom>
          <a:ln w="12700">
            <a:solidFill>
              <a:srgbClr val="568D93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72000" tIns="45720" rIns="72000" bIns="45720" rtlCol="0" anchor="t"/>
          <a:lstStyle/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dirty="0">
                <a:solidFill>
                  <a:schemeClr val="tx2"/>
                </a:solidFill>
                <a:cs typeface="Arial" panose="020B0604020202020204" pitchFamily="34" charset="0"/>
              </a:rPr>
              <a:t>MISSIONS ET PROJETS REALISES</a:t>
            </a:r>
          </a:p>
          <a:p>
            <a:pPr defTabSz="457200">
              <a:lnSpc>
                <a:spcPct val="120000"/>
              </a:lnSpc>
              <a:spcBef>
                <a:spcPts val="900"/>
              </a:spcBef>
            </a:pPr>
            <a:r>
              <a:rPr lang="fr-FR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xxx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b="1" dirty="0">
                <a:solidFill>
                  <a:prstClr val="black"/>
                </a:solidFill>
                <a:cs typeface="Arial" panose="020B0604020202020204" pitchFamily="34" charset="0"/>
              </a:rPr>
              <a:t>Xxx Projet - client /secteur (durée) : </a:t>
            </a:r>
            <a:r>
              <a:rPr lang="fr-FR" sz="1400" dirty="0">
                <a:solidFill>
                  <a:prstClr val="black"/>
                </a:solidFill>
                <a:cs typeface="Arial" panose="020B0604020202020204" pitchFamily="34" charset="0"/>
              </a:rPr>
              <a:t>détail </a:t>
            </a: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r>
              <a:rPr lang="fr-FR" sz="1400" dirty="0" err="1">
                <a:solidFill>
                  <a:prstClr val="black"/>
                </a:solidFill>
                <a:cs typeface="Arial" panose="020B0604020202020204" pitchFamily="34" charset="0"/>
              </a:rPr>
              <a:t>xxxxx</a:t>
            </a: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77800" indent="-177800" defTabSz="457200">
              <a:lnSpc>
                <a:spcPct val="120000"/>
              </a:lnSpc>
              <a:spcBef>
                <a:spcPts val="900"/>
              </a:spcBef>
              <a:buFontTx/>
              <a:buChar char="-"/>
            </a:pPr>
            <a:endParaRPr lang="fr-FR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B45B95-9B06-4676-AA87-C12BEF5BC8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320" y="177420"/>
            <a:ext cx="12192000" cy="65875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457200"/>
            <a:r>
              <a:rPr lang="fr-FR" sz="2400" b="1" spc="150" dirty="0">
                <a:ln w="11430"/>
                <a:solidFill>
                  <a:schemeClr val="tx2"/>
                </a:solidFill>
                <a:cs typeface="Arial" panose="020B0604020202020204" pitchFamily="34" charset="0"/>
              </a:rPr>
              <a:t>Prénom NOM</a:t>
            </a:r>
          </a:p>
        </p:txBody>
      </p:sp>
      <p:sp>
        <p:nvSpPr>
          <p:cNvPr id="10" name="Espace réservé du numéro de diapositive 3">
            <a:extLst>
              <a:ext uri="{FF2B5EF4-FFF2-40B4-BE49-F238E27FC236}">
                <a16:creationId xmlns:a16="http://schemas.microsoft.com/office/drawing/2014/main" id="{8F2E1D87-A032-4E73-9A7B-FBB3095F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23206" y="6478902"/>
            <a:ext cx="2133600" cy="365125"/>
          </a:xfrm>
        </p:spPr>
        <p:txBody>
          <a:bodyPr/>
          <a:lstStyle/>
          <a:p>
            <a:pPr defTabSz="457200"/>
            <a:fld id="{BEA37F2E-EFB9-214D-A347-27955E82FAA8}" type="slidenum">
              <a:rPr lang="fr-FR" sz="1400">
                <a:solidFill>
                  <a:prstClr val="black">
                    <a:tint val="75000"/>
                  </a:prstClr>
                </a:solidFill>
                <a:latin typeface="+mn-lt"/>
              </a:rPr>
              <a:pPr defTabSz="457200"/>
              <a:t>4</a:t>
            </a:fld>
            <a:endParaRPr lang="fr-FR" sz="14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53E1749-D82D-9F2D-9CCC-D7534D18D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95" y="192156"/>
            <a:ext cx="1565917" cy="401517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80F0570F-C95E-7F70-1181-A2D244295F5E}"/>
              </a:ext>
            </a:extLst>
          </p:cNvPr>
          <p:cNvGrpSpPr/>
          <p:nvPr/>
        </p:nvGrpSpPr>
        <p:grpSpPr>
          <a:xfrm>
            <a:off x="7114032" y="593673"/>
            <a:ext cx="2835316" cy="600087"/>
            <a:chOff x="7114032" y="593673"/>
            <a:chExt cx="2835316" cy="60008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1B8992CD-7C1C-22D8-FA0F-9337627DC895}"/>
                </a:ext>
              </a:extLst>
            </p:cNvPr>
            <p:cNvSpPr/>
            <p:nvPr/>
          </p:nvSpPr>
          <p:spPr>
            <a:xfrm>
              <a:off x="8032691" y="616678"/>
              <a:ext cx="1916657" cy="57708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>
                  <a:solidFill>
                    <a:prstClr val="black"/>
                  </a:solidFill>
                  <a:latin typeface="+mn-lt"/>
                  <a:cs typeface="Arial" panose="020B0604020202020204" pitchFamily="34" charset="0"/>
                </a:rPr>
                <a:t>N’oublie pas d’indiquer tes nom et prénom</a:t>
              </a:r>
            </a:p>
          </p:txBody>
        </p:sp>
        <p:cxnSp>
          <p:nvCxnSpPr>
            <p:cNvPr id="4" name="Connecteur droit avec flèche 3">
              <a:extLst>
                <a:ext uri="{FF2B5EF4-FFF2-40B4-BE49-F238E27FC236}">
                  <a16:creationId xmlns:a16="http://schemas.microsoft.com/office/drawing/2014/main" id="{2D5B4809-AE47-A204-0D75-E6F27E493E1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14032" y="593673"/>
              <a:ext cx="918659" cy="12576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ABEF1550-C3CC-51CA-4271-4DC051F0C126}"/>
              </a:ext>
            </a:extLst>
          </p:cNvPr>
          <p:cNvSpPr/>
          <p:nvPr/>
        </p:nvSpPr>
        <p:spPr>
          <a:xfrm>
            <a:off x="935052" y="5105775"/>
            <a:ext cx="3874691" cy="9807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prstClr val="black"/>
              </a:buClr>
            </a:pPr>
            <a:r>
              <a:rPr lang="fr-FR" sz="1050" dirty="0">
                <a:solidFill>
                  <a:schemeClr val="tx1"/>
                </a:solidFill>
                <a:cs typeface="Arial" panose="020B0604020202020204" pitchFamily="34" charset="0"/>
              </a:rPr>
              <a:t>Tu peux ajouter d’autres pages sur le format de la page précédente pour illustrer tes réalisations selon la diversité de ton parcours</a:t>
            </a:r>
            <a:endParaRPr lang="fr-FR" sz="105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50541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solidFill>
            <a:schemeClr val="tx2">
              <a:lumMod val="40000"/>
              <a:lumOff val="60000"/>
            </a:schemeClr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7880</TotalTime>
  <Words>724</Words>
  <Application>Microsoft Office PowerPoint</Application>
  <PresentationFormat>Grand écran</PresentationFormat>
  <Paragraphs>70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BruceOldStyle BT</vt:lpstr>
      <vt:lpstr>Calibri</vt:lpstr>
      <vt:lpstr>1_Thème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WEEM</dc:creator>
  <cp:lastModifiedBy>Marilyn Francois</cp:lastModifiedBy>
  <cp:revision>248</cp:revision>
  <dcterms:created xsi:type="dcterms:W3CDTF">2017-12-19T09:57:13Z</dcterms:created>
  <dcterms:modified xsi:type="dcterms:W3CDTF">2024-07-05T13:47:27Z</dcterms:modified>
</cp:coreProperties>
</file>