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1395" r:id="rId2"/>
    <p:sldId id="314" r:id="rId3"/>
    <p:sldId id="311" r:id="rId4"/>
    <p:sldId id="140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1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A049"/>
    <a:srgbClr val="2B265F"/>
    <a:srgbClr val="41638F"/>
    <a:srgbClr val="0066FF"/>
    <a:srgbClr val="C96E31"/>
    <a:srgbClr val="DAA62A"/>
    <a:srgbClr val="FFFFE7"/>
    <a:srgbClr val="98C3CA"/>
    <a:srgbClr val="DF8D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94618"/>
  </p:normalViewPr>
  <p:slideViewPr>
    <p:cSldViewPr snapToGrid="0" snapToObjects="1" showGuides="1">
      <p:cViewPr>
        <p:scale>
          <a:sx n="110" d="100"/>
          <a:sy n="110" d="100"/>
        </p:scale>
        <p:origin x="594" y="78"/>
      </p:cViewPr>
      <p:guideLst>
        <p:guide orient="horz" pos="2115"/>
        <p:guide pos="1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2B1BF71-7749-4D82-B8FF-059FF25E90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880B5E6-EFB7-4E66-8479-79C2E40EC6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C6700-7637-45B4-A84A-68E1E5E2CADC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7C5D1B8-41A4-425C-B6E2-654405E110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60FC5B-4A32-43FA-BCA1-9B609107E7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DE254-9CC8-4D36-A5FA-DBF02B8789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17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AD3A2-F86E-2542-8B28-8264EED493CF}" type="datetimeFigureOut">
              <a:rPr lang="fr-FR" smtClean="0"/>
              <a:t>05/07/2024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C88D3-5BE0-E042-8A85-A412DCB0DB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41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81ED36-EAA3-3B46-84AA-C73A7477BDC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2249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81ED36-EAA3-3B46-84AA-C73A7477BDC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512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81ED36-EAA3-3B46-84AA-C73A7477BDC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8501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81ED36-EAA3-3B46-84AA-C73A7477BDC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0743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D36-22C1-9A40-A1E2-E0605362A51E}" type="datetimeFigureOut">
              <a:rPr lang="fr-FR" smtClean="0"/>
              <a:pPr/>
              <a:t>05/07/2024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7F2E-EFB9-214D-A347-27955E82FA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93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D36-22C1-9A40-A1E2-E0605362A51E}" type="datetimeFigureOut">
              <a:rPr lang="fr-FR" smtClean="0"/>
              <a:pPr/>
              <a:t>05/07/2024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7F2E-EFB9-214D-A347-27955E82FAA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DCF7BE-6B2E-4117-9BA6-CBE96E1EE483}"/>
              </a:ext>
            </a:extLst>
          </p:cNvPr>
          <p:cNvSpPr/>
          <p:nvPr userDrawn="1"/>
        </p:nvSpPr>
        <p:spPr>
          <a:xfrm>
            <a:off x="-1" y="6488668"/>
            <a:ext cx="1219200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9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D36-22C1-9A40-A1E2-E0605362A51E}" type="datetimeFigureOut">
              <a:rPr lang="fr-FR" smtClean="0"/>
              <a:pPr/>
              <a:t>05/07/2024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7F2E-EFB9-214D-A347-27955E82FA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11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D36-22C1-9A40-A1E2-E0605362A51E}" type="datetimeFigureOut">
              <a:rPr lang="fr-FR" smtClean="0"/>
              <a:pPr/>
              <a:t>05/07/2024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7F2E-EFB9-214D-A347-27955E82FA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4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D36-22C1-9A40-A1E2-E0605362A51E}" type="datetimeFigureOut">
              <a:rPr lang="fr-FR" smtClean="0"/>
              <a:pPr/>
              <a:t>05/07/2024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7F2E-EFB9-214D-A347-27955E82FA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721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D36-22C1-9A40-A1E2-E0605362A51E}" type="datetimeFigureOut">
              <a:rPr lang="fr-FR" smtClean="0"/>
              <a:pPr/>
              <a:t>05/07/2024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7F2E-EFB9-214D-A347-27955E82FA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67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D36-22C1-9A40-A1E2-E0605362A51E}" type="datetimeFigureOut">
              <a:rPr lang="fr-FR" smtClean="0"/>
              <a:pPr/>
              <a:t>05/07/2024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7F2E-EFB9-214D-A347-27955E82FAA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019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1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BruceOldStyle BT"/>
              </a:defRPr>
            </a:lvl1pPr>
          </a:lstStyle>
          <a:p>
            <a:fld id="{C8068D36-22C1-9A40-A1E2-E0605362A51E}" type="datetimeFigureOut">
              <a:rPr lang="fr-FR" smtClean="0"/>
              <a:pPr/>
              <a:t>05/07/2024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ruceOldStyle BT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BruceOldStyle BT"/>
              </a:defRPr>
            </a:lvl1pPr>
          </a:lstStyle>
          <a:p>
            <a:fld id="{BEA37F2E-EFB9-214D-A347-27955E82FAA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8B128A-75EC-4977-A800-D2D60642B27B}"/>
              </a:ext>
            </a:extLst>
          </p:cNvPr>
          <p:cNvSpPr/>
          <p:nvPr userDrawn="1"/>
        </p:nvSpPr>
        <p:spPr>
          <a:xfrm>
            <a:off x="-1" y="6488668"/>
            <a:ext cx="1219200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364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marL="360000" algn="l" defTabSz="457200" rtl="0" eaLnBrk="1" latinLnBrk="0" hangingPunct="1">
        <a:spcBef>
          <a:spcPct val="0"/>
        </a:spcBef>
        <a:buNone/>
        <a:defRPr lang="fr-FR" sz="2000" b="1" kern="1200" spc="150" dirty="0">
          <a:ln w="11430"/>
          <a:solidFill>
            <a:schemeClr val="tx2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BruceOldStyle B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BruceOldStyle B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BruceOldStyle B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BruceOldStyle B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BruceOldStyle B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3">
            <a:extLst>
              <a:ext uri="{FF2B5EF4-FFF2-40B4-BE49-F238E27FC236}">
                <a16:creationId xmlns:a16="http://schemas.microsoft.com/office/drawing/2014/main" id="{8F2E1D87-A032-4E73-9A7B-FBB3095FD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23206" y="6461604"/>
            <a:ext cx="2133600" cy="365125"/>
          </a:xfrm>
        </p:spPr>
        <p:txBody>
          <a:bodyPr/>
          <a:lstStyle/>
          <a:p>
            <a:pPr defTabSz="457200"/>
            <a:fld id="{BEA37F2E-EFB9-214D-A347-27955E82FAA8}" type="slidenum">
              <a:rPr lang="fr-FR" sz="1400">
                <a:solidFill>
                  <a:prstClr val="black">
                    <a:tint val="75000"/>
                  </a:prstClr>
                </a:solidFill>
                <a:latin typeface="+mn-lt"/>
              </a:rPr>
              <a:pPr defTabSz="457200"/>
              <a:t>1</a:t>
            </a:fld>
            <a:endParaRPr lang="fr-FR" sz="1400" dirty="0">
              <a:solidFill>
                <a:prstClr val="black">
                  <a:tint val="75000"/>
                </a:prstClr>
              </a:solidFill>
              <a:latin typeface="+mn-lt"/>
            </a:endParaRPr>
          </a:p>
        </p:txBody>
      </p:sp>
      <p:sp>
        <p:nvSpPr>
          <p:cNvPr id="11" name="Source">
            <a:extLst>
              <a:ext uri="{FF2B5EF4-FFF2-40B4-BE49-F238E27FC236}">
                <a16:creationId xmlns:a16="http://schemas.microsoft.com/office/drawing/2014/main" id="{E5B39072-9FEE-4B2C-BDE5-7E5B1EB430B8}"/>
              </a:ext>
            </a:extLst>
          </p:cNvPr>
          <p:cNvSpPr>
            <a:spLocks noGrp="1"/>
          </p:cNvSpPr>
          <p:nvPr/>
        </p:nvSpPr>
        <p:spPr bwMode="auto">
          <a:xfrm>
            <a:off x="816181" y="1394819"/>
            <a:ext cx="10769267" cy="4053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038" indent="-173038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7675" indent="-80963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812800" indent="-20002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144588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en-US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This WEEM resume will be </a:t>
            </a:r>
            <a:r>
              <a:rPr lang="en-US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saved</a:t>
            </a:r>
            <a:r>
              <a:rPr lang="en-US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in our internal database and sent to the client </a:t>
            </a:r>
            <a:r>
              <a:rPr lang="en-US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with your approval </a:t>
            </a:r>
            <a:r>
              <a:rPr lang="en-US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if your profile is selected by our Staffing team for an assignment you are interested in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en-US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The content of your resume is also analyzed by our Staffing team to offer </a:t>
            </a:r>
            <a:r>
              <a:rPr lang="en-US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relevant projects </a:t>
            </a:r>
            <a:r>
              <a:rPr lang="en-US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to consultants, so the more </a:t>
            </a:r>
            <a:r>
              <a:rPr lang="en-US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exhaustive</a:t>
            </a:r>
            <a:r>
              <a:rPr lang="en-US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your resume is, the more chances you have to be pre-selected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en-US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Of course, you may have to </a:t>
            </a:r>
            <a:r>
              <a:rPr lang="en-US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simplify or customize </a:t>
            </a:r>
            <a:r>
              <a:rPr lang="en-US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this exhaustive version before sending it to the client, depending on the </a:t>
            </a:r>
            <a:r>
              <a:rPr lang="en-US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type of projects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400" dirty="0">
                <a:latin typeface="+mn-lt"/>
                <a:cs typeface="Arial" panose="020B0604020202020204" pitchFamily="34" charset="0"/>
              </a:rPr>
              <a:t>IMPORTANT : </a:t>
            </a:r>
            <a:r>
              <a:rPr lang="fr-FR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Following the format 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of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this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WEEM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Resume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template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is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mandatory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in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order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to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send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homogeneous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WEEM profiles to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our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clients;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therefore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please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do not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unlock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boxes or change content type, do not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modify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font type, do not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add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any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logo,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pictures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or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graphics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other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than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your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profile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picture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(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optional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) in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this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document </a:t>
            </a:r>
            <a:endParaRPr lang="fr-FR" sz="1400" dirty="0">
              <a:solidFill>
                <a:srgbClr val="00B0F0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Save it in a </a:t>
            </a:r>
            <a:r>
              <a:rPr lang="en-US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PowerPoint PPT format only </a:t>
            </a:r>
            <a:r>
              <a:rPr lang="en-US" sz="1400" dirty="0">
                <a:latin typeface="+mn-lt"/>
                <a:cs typeface="Arial" panose="020B0604020202020204" pitchFamily="34" charset="0"/>
              </a:rPr>
              <a:t>(PDF not accepted) with your name in this title format : CV WEEM – First name LAST NAME - En.ppt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Write your first and last names at the top of each page of the document in place of the generic title "First Name Last NAME“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Pages 2+ detail the content of your projects (freelance or consultant) and projects (salaried, corporate operational role)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You can add additional pages similar to page 2 if your seniority and the number of assignments/projects you have completed require it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Thank you in advance for your rigor and your reactivity in filling out this document !</a:t>
            </a:r>
            <a:endParaRPr lang="fr-FR" sz="1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Source">
            <a:extLst>
              <a:ext uri="{FF2B5EF4-FFF2-40B4-BE49-F238E27FC236}">
                <a16:creationId xmlns:a16="http://schemas.microsoft.com/office/drawing/2014/main" id="{ED6FFD9C-D36E-4587-8818-A5ADE1498CA2}"/>
              </a:ext>
            </a:extLst>
          </p:cNvPr>
          <p:cNvSpPr>
            <a:spLocks noGrp="1"/>
          </p:cNvSpPr>
          <p:nvPr/>
        </p:nvSpPr>
        <p:spPr bwMode="auto">
          <a:xfrm>
            <a:off x="6815470" y="108167"/>
            <a:ext cx="5147931" cy="577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038" indent="-173038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7675" indent="-80963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812800" indent="-20002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144588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  <a:buNone/>
            </a:pPr>
            <a:r>
              <a:rPr lang="fr-FR" sz="2800" b="1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Your</a:t>
            </a:r>
            <a:r>
              <a:rPr lang="fr-FR" sz="28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WEEM </a:t>
            </a:r>
            <a:r>
              <a:rPr lang="fr-FR" sz="2800" b="1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Resume</a:t>
            </a:r>
            <a:r>
              <a:rPr lang="fr-FR" sz="28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: Guidelines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5AAC25C6-123D-CD52-68DB-000FD5941C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95" y="192156"/>
            <a:ext cx="1565917" cy="40151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64E100B-E13D-1BEA-07E8-ECDDBB8DEFE5}"/>
              </a:ext>
            </a:extLst>
          </p:cNvPr>
          <p:cNvSpPr/>
          <p:nvPr/>
        </p:nvSpPr>
        <p:spPr>
          <a:xfrm>
            <a:off x="2389900" y="162050"/>
            <a:ext cx="3133076" cy="9807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05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This document </a:t>
            </a:r>
            <a:r>
              <a:rPr lang="fr-FR" sz="105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is</a:t>
            </a:r>
            <a:r>
              <a:rPr lang="fr-FR" sz="105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both</a:t>
            </a:r>
            <a:r>
              <a:rPr lang="fr-FR" sz="105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a tutorial AND the </a:t>
            </a:r>
            <a:r>
              <a:rPr lang="fr-FR" sz="105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template</a:t>
            </a:r>
            <a:r>
              <a:rPr lang="fr-FR" sz="105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you</a:t>
            </a:r>
            <a:r>
              <a:rPr lang="fr-FR" sz="105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must use. Once </a:t>
            </a:r>
            <a:r>
              <a:rPr lang="fr-FR" sz="105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you</a:t>
            </a:r>
            <a:r>
              <a:rPr lang="fr-FR" sz="105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have </a:t>
            </a:r>
            <a:r>
              <a:rPr lang="fr-FR" sz="105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filled</a:t>
            </a:r>
            <a:r>
              <a:rPr lang="fr-FR" sz="105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out the document, </a:t>
            </a:r>
            <a:r>
              <a:rPr lang="fr-FR" sz="1050" dirty="0" err="1">
                <a:solidFill>
                  <a:prstClr val="black"/>
                </a:solidFill>
                <a:cs typeface="Arial" panose="020B0604020202020204" pitchFamily="34" charset="0"/>
              </a:rPr>
              <a:t>please</a:t>
            </a:r>
            <a:r>
              <a:rPr lang="fr-FR" sz="105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prstClr val="black"/>
                </a:solidFill>
                <a:cs typeface="Arial" panose="020B0604020202020204" pitchFamily="34" charset="0"/>
              </a:rPr>
              <a:t>delete</a:t>
            </a:r>
            <a:r>
              <a:rPr lang="fr-FR" sz="105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prstClr val="black"/>
                </a:solidFill>
                <a:cs typeface="Arial" panose="020B0604020202020204" pitchFamily="34" charset="0"/>
              </a:rPr>
              <a:t>this</a:t>
            </a:r>
            <a:r>
              <a:rPr lang="fr-FR" sz="1050" dirty="0">
                <a:solidFill>
                  <a:prstClr val="black"/>
                </a:solidFill>
                <a:cs typeface="Arial" panose="020B0604020202020204" pitchFamily="34" charset="0"/>
              </a:rPr>
              <a:t> page 1 and all </a:t>
            </a:r>
            <a:r>
              <a:rPr lang="fr-FR" sz="1050" dirty="0" err="1">
                <a:solidFill>
                  <a:prstClr val="black"/>
                </a:solidFill>
                <a:cs typeface="Arial" panose="020B0604020202020204" pitchFamily="34" charset="0"/>
              </a:rPr>
              <a:t>blue</a:t>
            </a:r>
            <a:r>
              <a:rPr lang="fr-FR" sz="1050" dirty="0">
                <a:solidFill>
                  <a:prstClr val="black"/>
                </a:solidFill>
                <a:cs typeface="Arial" panose="020B0604020202020204" pitchFamily="34" charset="0"/>
              </a:rPr>
              <a:t> boxes </a:t>
            </a:r>
            <a:r>
              <a:rPr lang="fr-FR" sz="1050" dirty="0" err="1">
                <a:solidFill>
                  <a:prstClr val="black"/>
                </a:solidFill>
                <a:cs typeface="Arial" panose="020B0604020202020204" pitchFamily="34" charset="0"/>
              </a:rPr>
              <a:t>with</a:t>
            </a:r>
            <a:r>
              <a:rPr lang="fr-FR" sz="105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prstClr val="black"/>
                </a:solidFill>
                <a:cs typeface="Arial" panose="020B0604020202020204" pitchFamily="34" charset="0"/>
              </a:rPr>
              <a:t>comments</a:t>
            </a:r>
            <a:r>
              <a:rPr lang="fr-FR" sz="105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prstClr val="black"/>
                </a:solidFill>
                <a:cs typeface="Arial" panose="020B0604020202020204" pitchFamily="34" charset="0"/>
              </a:rPr>
              <a:t>such</a:t>
            </a:r>
            <a:r>
              <a:rPr lang="fr-FR" sz="1050" dirty="0">
                <a:solidFill>
                  <a:prstClr val="black"/>
                </a:solidFill>
                <a:cs typeface="Arial" panose="020B0604020202020204" pitchFamily="34" charset="0"/>
              </a:rPr>
              <a:t> as </a:t>
            </a:r>
            <a:r>
              <a:rPr lang="fr-FR" sz="1050" dirty="0" err="1">
                <a:solidFill>
                  <a:prstClr val="black"/>
                </a:solidFill>
                <a:cs typeface="Arial" panose="020B0604020202020204" pitchFamily="34" charset="0"/>
              </a:rPr>
              <a:t>this</a:t>
            </a:r>
            <a:r>
              <a:rPr lang="fr-FR" sz="1050" dirty="0">
                <a:solidFill>
                  <a:prstClr val="black"/>
                </a:solidFill>
                <a:cs typeface="Arial" panose="020B0604020202020204" pitchFamily="34" charset="0"/>
              </a:rPr>
              <a:t> one in all pages</a:t>
            </a:r>
            <a:endParaRPr lang="fr-FR" sz="105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71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C7D756FF-70C8-4703-A31B-63E85E60BAB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1949" y="1654139"/>
            <a:ext cx="3892097" cy="4610187"/>
          </a:xfrm>
          <a:prstGeom prst="rect">
            <a:avLst/>
          </a:prstGeom>
          <a:ln w="12700">
            <a:solidFill>
              <a:schemeClr val="accent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08000" tIns="45720" rIns="72000" bIns="45720" rtlCol="0" anchor="t"/>
          <a:lstStyle/>
          <a:p>
            <a:pPr lvl="0"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400" b="1" dirty="0">
                <a:solidFill>
                  <a:schemeClr val="tx2"/>
                </a:solidFill>
                <a:cs typeface="Arial" panose="020B0604020202020204" pitchFamily="34" charset="0"/>
              </a:rPr>
              <a:t>WORK EXPERIENCE</a:t>
            </a: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lvl="0" indent="-285750">
              <a:spcBef>
                <a:spcPts val="1200"/>
              </a:spcBef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fr-FR" sz="1400" dirty="0" err="1">
                <a:solidFill>
                  <a:prstClr val="black"/>
                </a:solidFill>
                <a:cs typeface="Arial" panose="020B0604020202020204" pitchFamily="34" charset="0"/>
              </a:rPr>
              <a:t>Since</a:t>
            </a: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 YYYY : </a:t>
            </a:r>
            <a:r>
              <a:rPr lang="fr-FR" sz="1400" b="1" dirty="0">
                <a:solidFill>
                  <a:prstClr val="black"/>
                </a:solidFill>
                <a:cs typeface="Arial" panose="020B0604020202020204" pitchFamily="34" charset="0"/>
              </a:rPr>
              <a:t>Independent consultant</a:t>
            </a: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, </a:t>
            </a:r>
            <a:r>
              <a:rPr lang="fr-FR" sz="1400" dirty="0" err="1">
                <a:solidFill>
                  <a:prstClr val="black"/>
                </a:solidFill>
                <a:cs typeface="Arial" panose="020B0604020202020204" pitchFamily="34" charset="0"/>
              </a:rPr>
              <a:t>member</a:t>
            </a: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 of the WEEM Community</a:t>
            </a:r>
          </a:p>
          <a:p>
            <a:pPr marL="285750" lvl="0" indent="-285750">
              <a:spcBef>
                <a:spcPts val="1200"/>
              </a:spcBef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YYYY-YYYY : </a:t>
            </a:r>
            <a:r>
              <a:rPr lang="fr-FR" sz="1400" b="1" dirty="0" err="1">
                <a:solidFill>
                  <a:prstClr val="black"/>
                </a:solidFill>
                <a:cs typeface="Arial" panose="020B0604020202020204" pitchFamily="34" charset="0"/>
              </a:rPr>
              <a:t>Company</a:t>
            </a:r>
            <a:r>
              <a:rPr lang="fr-FR" sz="14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fr-FR" sz="1400" b="1" dirty="0" err="1">
                <a:solidFill>
                  <a:prstClr val="black"/>
                </a:solidFill>
                <a:cs typeface="Arial" panose="020B0604020202020204" pitchFamily="34" charset="0"/>
              </a:rPr>
              <a:t>name</a:t>
            </a: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, </a:t>
            </a:r>
            <a:r>
              <a:rPr lang="fr-FR" sz="1400" dirty="0" err="1">
                <a:solidFill>
                  <a:prstClr val="black"/>
                </a:solidFill>
                <a:cs typeface="Arial" panose="020B0604020202020204" pitchFamily="34" charset="0"/>
              </a:rPr>
              <a:t>Title</a:t>
            </a: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742950" lvl="1" indent="-285750">
              <a:spcBef>
                <a:spcPts val="600"/>
              </a:spcBef>
              <a:buClr>
                <a:prstClr val="black"/>
              </a:buClr>
              <a:buFontTx/>
              <a:buChar char="-"/>
            </a:pPr>
            <a:r>
              <a:rPr lang="fr-FR" sz="1200" dirty="0">
                <a:solidFill>
                  <a:prstClr val="black"/>
                </a:solidFill>
                <a:cs typeface="Arial" panose="020B0604020202020204" pitchFamily="34" charset="0"/>
              </a:rPr>
              <a:t>xxx</a:t>
            </a:r>
          </a:p>
          <a:p>
            <a:pPr marL="285750" lvl="0" indent="-285750">
              <a:spcBef>
                <a:spcPts val="1200"/>
              </a:spcBef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YYYY-YYYY : </a:t>
            </a:r>
            <a:r>
              <a:rPr lang="fr-FR" sz="1400" b="1" dirty="0" err="1">
                <a:solidFill>
                  <a:prstClr val="black"/>
                </a:solidFill>
                <a:cs typeface="Arial" panose="020B0604020202020204" pitchFamily="34" charset="0"/>
              </a:rPr>
              <a:t>Company</a:t>
            </a:r>
            <a:r>
              <a:rPr lang="fr-FR" sz="14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fr-FR" sz="1400" b="1" dirty="0" err="1">
                <a:solidFill>
                  <a:prstClr val="black"/>
                </a:solidFill>
                <a:cs typeface="Arial" panose="020B0604020202020204" pitchFamily="34" charset="0"/>
              </a:rPr>
              <a:t>name</a:t>
            </a: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, </a:t>
            </a:r>
            <a:r>
              <a:rPr lang="fr-FR" sz="1400" dirty="0" err="1">
                <a:solidFill>
                  <a:prstClr val="black"/>
                </a:solidFill>
                <a:cs typeface="Arial" panose="020B0604020202020204" pitchFamily="34" charset="0"/>
              </a:rPr>
              <a:t>Title</a:t>
            </a: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prstClr val="black"/>
              </a:buClr>
            </a:pPr>
            <a:endParaRPr lang="fr-FR" sz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lvl="0" indent="-285750">
              <a:spcBef>
                <a:spcPts val="1200"/>
              </a:spcBef>
              <a:buClr>
                <a:prstClr val="black"/>
              </a:buClr>
              <a:buFont typeface="Arial" panose="020B0604020202020204" pitchFamily="34" charset="0"/>
              <a:buChar char="•"/>
            </a:pP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buClr>
                <a:prstClr val="black"/>
              </a:buClr>
            </a:pP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4" name="Source"/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29920" y="920280"/>
            <a:ext cx="4436536" cy="67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038" indent="-173038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7675" indent="-80963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812800" indent="-20002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144588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  <a:buNone/>
            </a:pPr>
            <a:r>
              <a:rPr lang="fr-FR" sz="14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(Age)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  <a:buNone/>
            </a:pPr>
            <a:r>
              <a:rPr lang="fr-FR" sz="14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xx </a:t>
            </a:r>
            <a:r>
              <a:rPr lang="fr-FR" sz="1400" b="1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years</a:t>
            </a:r>
            <a:r>
              <a:rPr lang="fr-FR" sz="14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of </a:t>
            </a:r>
            <a:r>
              <a:rPr lang="fr-FR" sz="1400" b="1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professional</a:t>
            </a:r>
            <a:r>
              <a:rPr lang="fr-FR" sz="14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fr-FR" sz="1400" b="1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experience</a:t>
            </a:r>
            <a:endParaRPr lang="fr-FR" sz="14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516186" y="1654138"/>
            <a:ext cx="4861494" cy="1010684"/>
          </a:xfrm>
          <a:prstGeom prst="rect">
            <a:avLst/>
          </a:prstGeom>
          <a:solidFill>
            <a:schemeClr val="bg1">
              <a:alpha val="16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8000" tIns="45720" rIns="72000" bIns="45720" rtlCol="0" anchor="t"/>
          <a:lstStyle/>
          <a:p>
            <a:pPr marL="261938" lvl="0" indent="-261938" defTabSz="457200">
              <a:lnSpc>
                <a:spcPct val="120000"/>
              </a:lnSpc>
              <a:spcBef>
                <a:spcPts val="600"/>
              </a:spcBef>
            </a:pPr>
            <a:r>
              <a:rPr lang="fr-FR" sz="1400" b="1" dirty="0">
                <a:solidFill>
                  <a:schemeClr val="tx2"/>
                </a:solidFill>
                <a:cs typeface="Arial" panose="020B0604020202020204" pitchFamily="34" charset="0"/>
              </a:rPr>
              <a:t>TRAINING</a:t>
            </a:r>
            <a:endParaRPr lang="fr-FR" sz="14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61938" lvl="0" indent="-261938" defTabSz="457200">
              <a:lnSpc>
                <a:spcPct val="120000"/>
              </a:lnSpc>
              <a:spcBef>
                <a:spcPts val="600"/>
              </a:spcBef>
              <a:buFontTx/>
              <a:buChar char="-"/>
            </a:pP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YYYY-YYYY : Main </a:t>
            </a:r>
            <a:r>
              <a:rPr lang="fr-FR" sz="1400" dirty="0" err="1">
                <a:solidFill>
                  <a:prstClr val="black"/>
                </a:solidFill>
                <a:cs typeface="Arial" panose="020B0604020202020204" pitchFamily="34" charset="0"/>
              </a:rPr>
              <a:t>Diplomas-Schools</a:t>
            </a: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 / Certifications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44AA2B4-13FA-48E2-ABD4-EB3E2FBAD3E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1120" y="177420"/>
            <a:ext cx="12192000" cy="6587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457200"/>
            <a:r>
              <a:rPr lang="fr-FR" sz="2400" b="1" spc="150" dirty="0">
                <a:ln w="11430"/>
                <a:solidFill>
                  <a:schemeClr val="tx2"/>
                </a:solidFill>
                <a:cs typeface="Arial" panose="020B0604020202020204" pitchFamily="34" charset="0"/>
              </a:rPr>
              <a:t>First </a:t>
            </a:r>
            <a:r>
              <a:rPr lang="fr-FR" sz="2400" b="1" spc="150" dirty="0" err="1">
                <a:ln w="11430"/>
                <a:solidFill>
                  <a:schemeClr val="tx2"/>
                </a:solidFill>
                <a:cs typeface="Arial" panose="020B0604020202020204" pitchFamily="34" charset="0"/>
              </a:rPr>
              <a:t>name</a:t>
            </a:r>
            <a:r>
              <a:rPr lang="fr-FR" sz="2400" b="1" spc="150" dirty="0">
                <a:ln w="11430"/>
                <a:solidFill>
                  <a:schemeClr val="tx2"/>
                </a:solidFill>
                <a:cs typeface="Arial" panose="020B0604020202020204" pitchFamily="34" charset="0"/>
              </a:rPr>
              <a:t> LAST NAME</a:t>
            </a:r>
          </a:p>
        </p:txBody>
      </p:sp>
      <p:sp>
        <p:nvSpPr>
          <p:cNvPr id="15" name="Espace réservé du numéro de diapositive 3">
            <a:extLst>
              <a:ext uri="{FF2B5EF4-FFF2-40B4-BE49-F238E27FC236}">
                <a16:creationId xmlns:a16="http://schemas.microsoft.com/office/drawing/2014/main" id="{5FBC2D6B-E6D2-4992-99AF-4425D93DA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23206" y="6478902"/>
            <a:ext cx="2133600" cy="365125"/>
          </a:xfrm>
        </p:spPr>
        <p:txBody>
          <a:bodyPr/>
          <a:lstStyle/>
          <a:p>
            <a:pPr defTabSz="457200"/>
            <a:fld id="{BEA37F2E-EFB9-214D-A347-27955E82FAA8}" type="slidenum">
              <a:rPr lang="fr-FR" sz="1400">
                <a:solidFill>
                  <a:prstClr val="black">
                    <a:tint val="75000"/>
                  </a:prstClr>
                </a:solidFill>
                <a:latin typeface="+mn-lt"/>
              </a:rPr>
              <a:pPr defTabSz="457200"/>
              <a:t>2</a:t>
            </a:fld>
            <a:endParaRPr lang="fr-FR" sz="1400" dirty="0">
              <a:solidFill>
                <a:prstClr val="black">
                  <a:tint val="75000"/>
                </a:prstClr>
              </a:solidFill>
              <a:latin typeface="+mn-lt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EAB0043F-F9FD-45FD-8020-AD41AF7A20E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516186" y="4367661"/>
            <a:ext cx="4861494" cy="1906093"/>
            <a:chOff x="4597466" y="4367661"/>
            <a:chExt cx="4556693" cy="1906093"/>
          </a:xfrm>
        </p:grpSpPr>
        <p:sp>
          <p:nvSpPr>
            <p:cNvPr id="46" name="Rectangle 4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597466" y="4367661"/>
              <a:ext cx="4556693" cy="1906093"/>
            </a:xfrm>
            <a:prstGeom prst="rect">
              <a:avLst/>
            </a:prstGeom>
            <a:ln w="1270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108000" tIns="45720" rIns="72000" bIns="45720" rtlCol="0" anchor="t"/>
            <a:lstStyle/>
            <a:p>
              <a:pPr defTabSz="457200">
                <a:lnSpc>
                  <a:spcPct val="120000"/>
                </a:lnSpc>
                <a:spcBef>
                  <a:spcPts val="600"/>
                </a:spcBef>
              </a:pPr>
              <a:r>
                <a:rPr lang="fr-FR" sz="1400" b="1" dirty="0">
                  <a:solidFill>
                    <a:schemeClr val="tx2"/>
                  </a:solidFill>
                  <a:cs typeface="Arial" panose="020B0604020202020204" pitchFamily="34" charset="0"/>
                </a:rPr>
                <a:t>EXPERTISES</a:t>
              </a:r>
              <a:endParaRPr lang="fr-FR" sz="1400" dirty="0">
                <a:solidFill>
                  <a:schemeClr val="tx2"/>
                </a:solidFill>
                <a:cs typeface="Arial" panose="020B0604020202020204" pitchFamily="34" charset="0"/>
              </a:endParaRPr>
            </a:p>
            <a:p>
              <a:pPr marL="261938" indent="-261938" defTabSz="457200">
                <a:lnSpc>
                  <a:spcPct val="120000"/>
                </a:lnSpc>
                <a:spcBef>
                  <a:spcPts val="600"/>
                </a:spcBef>
              </a:pPr>
              <a:endParaRPr lang="fr-FR" sz="1400" dirty="0">
                <a:solidFill>
                  <a:prstClr val="black"/>
                </a:solidFill>
                <a:cs typeface="Arial" panose="020B0604020202020204" pitchFamily="34" charset="0"/>
              </a:endParaRPr>
            </a:p>
            <a:p>
              <a:pPr defTabSz="457200">
                <a:lnSpc>
                  <a:spcPct val="120000"/>
                </a:lnSpc>
                <a:spcBef>
                  <a:spcPts val="600"/>
                </a:spcBef>
              </a:pPr>
              <a:endParaRPr lang="fr-FR" sz="1400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7" name="ZoneTexte 46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869865" y="4639130"/>
              <a:ext cx="2284294" cy="333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1938" indent="-261938" defTabSz="457200">
                <a:lnSpc>
                  <a:spcPct val="120000"/>
                </a:lnSpc>
                <a:spcBef>
                  <a:spcPts val="600"/>
                </a:spcBef>
                <a:buFontTx/>
                <a:buChar char="-"/>
              </a:pPr>
              <a:r>
                <a:rPr lang="fr-FR" sz="1400" dirty="0">
                  <a:solidFill>
                    <a:prstClr val="black"/>
                  </a:solidFill>
                  <a:cs typeface="Arial" panose="020B0604020202020204" pitchFamily="34" charset="0"/>
                </a:rPr>
                <a:t>xxx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CE6B3798-CC84-4F17-A55E-72BA30C6AAF5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6742" y="4639130"/>
              <a:ext cx="2233124" cy="669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1938" indent="-261938">
                <a:lnSpc>
                  <a:spcPct val="120000"/>
                </a:lnSpc>
                <a:spcBef>
                  <a:spcPts val="600"/>
                </a:spcBef>
                <a:buFontTx/>
                <a:buChar char="-"/>
              </a:pPr>
              <a:r>
                <a:rPr lang="fr-FR" sz="1400" dirty="0">
                  <a:cs typeface="Arial" panose="020B0604020202020204" pitchFamily="34" charset="0"/>
                </a:rPr>
                <a:t>Xxx</a:t>
              </a:r>
            </a:p>
            <a:p>
              <a:pPr marL="261938" indent="-261938">
                <a:lnSpc>
                  <a:spcPct val="120000"/>
                </a:lnSpc>
                <a:spcBef>
                  <a:spcPts val="600"/>
                </a:spcBef>
                <a:buFontTx/>
                <a:buChar char="-"/>
              </a:pPr>
              <a:endParaRPr lang="fr-FR" sz="1400" dirty="0"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EA9EC9EA-C4DB-40E4-832A-BCCA56F8A59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516186" y="2767893"/>
            <a:ext cx="4861494" cy="1474569"/>
            <a:chOff x="4617055" y="2981501"/>
            <a:chExt cx="4556693" cy="1290097"/>
          </a:xfrm>
        </p:grpSpPr>
        <p:sp>
          <p:nvSpPr>
            <p:cNvPr id="44" name="Rectangle 43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17055" y="2981501"/>
              <a:ext cx="4556693" cy="1290097"/>
            </a:xfrm>
            <a:prstGeom prst="rect">
              <a:avLst/>
            </a:prstGeom>
            <a:ln w="1270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108000" tIns="45720" rIns="72000" bIns="45720" rtlCol="0" anchor="t"/>
            <a:lstStyle/>
            <a:p>
              <a:pPr defTabSz="457200">
                <a:lnSpc>
                  <a:spcPct val="120000"/>
                </a:lnSpc>
                <a:spcBef>
                  <a:spcPts val="600"/>
                </a:spcBef>
              </a:pPr>
              <a:r>
                <a:rPr lang="fr-FR" sz="1400" b="1" dirty="0">
                  <a:solidFill>
                    <a:schemeClr val="tx2"/>
                  </a:solidFill>
                  <a:cs typeface="Arial" panose="020B0604020202020204" pitchFamily="34" charset="0"/>
                </a:rPr>
                <a:t>SECTORS</a:t>
              </a:r>
            </a:p>
          </p:txBody>
        </p:sp>
        <p:sp>
          <p:nvSpPr>
            <p:cNvPr id="45" name="ZoneTexte 44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869865" y="3269139"/>
              <a:ext cx="2284294" cy="291881"/>
            </a:xfrm>
            <a:prstGeom prst="rect">
              <a:avLst/>
            </a:prstGeom>
            <a:noFill/>
          </p:spPr>
          <p:txBody>
            <a:bodyPr wrap="square" lIns="108000" rtlCol="0">
              <a:spAutoFit/>
            </a:bodyPr>
            <a:lstStyle/>
            <a:p>
              <a:pPr marL="261938" indent="-261938" defTabSz="457200">
                <a:lnSpc>
                  <a:spcPct val="120000"/>
                </a:lnSpc>
                <a:spcBef>
                  <a:spcPts val="600"/>
                </a:spcBef>
                <a:buFontTx/>
                <a:buChar char="-"/>
              </a:pPr>
              <a:r>
                <a:rPr lang="fr-FR" sz="1400" dirty="0">
                  <a:solidFill>
                    <a:prstClr val="black"/>
                  </a:solidFill>
                  <a:cs typeface="Arial" panose="020B0604020202020204" pitchFamily="34" charset="0"/>
                </a:rPr>
                <a:t>xxx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7CD44EA3-E526-436E-A511-1F2DAD96BE20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6742" y="3269139"/>
              <a:ext cx="2233123" cy="585389"/>
            </a:xfrm>
            <a:prstGeom prst="rect">
              <a:avLst/>
            </a:prstGeom>
            <a:noFill/>
          </p:spPr>
          <p:txBody>
            <a:bodyPr wrap="square" lIns="108000" rtlCol="0">
              <a:spAutoFit/>
            </a:bodyPr>
            <a:lstStyle/>
            <a:p>
              <a:pPr marL="261938" indent="-261938" defTabSz="457200">
                <a:lnSpc>
                  <a:spcPct val="120000"/>
                </a:lnSpc>
                <a:spcBef>
                  <a:spcPts val="600"/>
                </a:spcBef>
                <a:buFontTx/>
                <a:buChar char="-"/>
              </a:pPr>
              <a:r>
                <a:rPr lang="fr-FR" sz="1400" dirty="0">
                  <a:solidFill>
                    <a:prstClr val="black"/>
                  </a:solidFill>
                  <a:cs typeface="Arial" panose="020B0604020202020204" pitchFamily="34" charset="0"/>
                </a:rPr>
                <a:t>Xxx</a:t>
              </a:r>
            </a:p>
            <a:p>
              <a:pPr marL="261938" indent="-261938" defTabSz="457200">
                <a:lnSpc>
                  <a:spcPct val="120000"/>
                </a:lnSpc>
                <a:spcBef>
                  <a:spcPts val="600"/>
                </a:spcBef>
                <a:buFontTx/>
                <a:buChar char="-"/>
              </a:pPr>
              <a:endParaRPr lang="fr-FR" sz="1400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BA333E4F-C696-44A5-A6AC-A9DFCD2F56E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550334" y="1654138"/>
            <a:ext cx="2284294" cy="4610187"/>
          </a:xfrm>
          <a:prstGeom prst="rect">
            <a:avLst/>
          </a:prstGeom>
          <a:ln w="12700">
            <a:solidFill>
              <a:schemeClr val="accent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08000" tIns="45720" rIns="72000" bIns="45720" rtlCol="0" anchor="t"/>
          <a:lstStyle/>
          <a:p>
            <a:pPr defTabSz="457200">
              <a:lnSpc>
                <a:spcPct val="120000"/>
              </a:lnSpc>
              <a:spcBef>
                <a:spcPts val="600"/>
              </a:spcBef>
            </a:pPr>
            <a:r>
              <a:rPr lang="fr-FR" sz="1400" b="1" dirty="0">
                <a:solidFill>
                  <a:schemeClr val="tx2"/>
                </a:solidFill>
                <a:cs typeface="Arial" panose="020B0604020202020204" pitchFamily="34" charset="0"/>
              </a:rPr>
              <a:t>SOFT SKILLS</a:t>
            </a:r>
            <a:endParaRPr lang="fr-FR" sz="14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61938" indent="-261938" defTabSz="457200">
              <a:lnSpc>
                <a:spcPct val="120000"/>
              </a:lnSpc>
              <a:spcBef>
                <a:spcPts val="600"/>
              </a:spcBef>
            </a:pP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defTabSz="457200">
              <a:lnSpc>
                <a:spcPct val="120000"/>
              </a:lnSpc>
              <a:spcBef>
                <a:spcPts val="600"/>
              </a:spcBef>
            </a:pP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EBF42-F525-4C7E-9384-F0C6273DF9E6}"/>
              </a:ext>
            </a:extLst>
          </p:cNvPr>
          <p:cNvSpPr/>
          <p:nvPr/>
        </p:nvSpPr>
        <p:spPr>
          <a:xfrm>
            <a:off x="10546080" y="304800"/>
            <a:ext cx="1288548" cy="11347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Picture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1601003-3697-4A27-A698-508B5B6D176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758752" y="2164858"/>
            <a:ext cx="1849120" cy="56136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xx</a:t>
            </a:r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51270F5-BE03-46B3-AADA-0BCE41768D3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758752" y="3506820"/>
            <a:ext cx="1849120" cy="56136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xx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708594C-0281-4620-8AD9-99585FAADD6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758752" y="2835839"/>
            <a:ext cx="1849120" cy="56136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xx</a:t>
            </a:r>
            <a:endParaRPr lang="en-US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A57B9F7-D148-B547-E6E0-D8651D36B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95" y="192156"/>
            <a:ext cx="1565917" cy="401517"/>
          </a:xfrm>
          <a:prstGeom prst="rect">
            <a:avLst/>
          </a:prstGeom>
        </p:spPr>
      </p:pic>
      <p:grpSp>
        <p:nvGrpSpPr>
          <p:cNvPr id="29" name="Groupe 28">
            <a:extLst>
              <a:ext uri="{FF2B5EF4-FFF2-40B4-BE49-F238E27FC236}">
                <a16:creationId xmlns:a16="http://schemas.microsoft.com/office/drawing/2014/main" id="{5EB48E02-3CA9-8176-9C30-02CDD3516BA0}"/>
              </a:ext>
            </a:extLst>
          </p:cNvPr>
          <p:cNvGrpSpPr/>
          <p:nvPr/>
        </p:nvGrpSpPr>
        <p:grpSpPr>
          <a:xfrm>
            <a:off x="1334721" y="162050"/>
            <a:ext cx="3118861" cy="1110184"/>
            <a:chOff x="1439228" y="162050"/>
            <a:chExt cx="3118861" cy="111018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82FA9CC-5998-CFDA-9805-695333F6AE2C}"/>
                </a:ext>
              </a:extLst>
            </p:cNvPr>
            <p:cNvSpPr/>
            <p:nvPr/>
          </p:nvSpPr>
          <p:spPr>
            <a:xfrm>
              <a:off x="2389900" y="162050"/>
              <a:ext cx="2168189" cy="98074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20000"/>
                </a:lnSpc>
                <a:spcBef>
                  <a:spcPts val="600"/>
                </a:spcBef>
                <a:buClr>
                  <a:prstClr val="black"/>
                </a:buClr>
              </a:pPr>
              <a:r>
                <a:rPr lang="en-US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Indicate your seniority : age (optional) and number of years of professional experience (total of salaried and freelance experience)</a:t>
              </a:r>
            </a:p>
          </p:txBody>
        </p:sp>
        <p:cxnSp>
          <p:nvCxnSpPr>
            <p:cNvPr id="7" name="Connecteur droit avec flèche 6">
              <a:extLst>
                <a:ext uri="{FF2B5EF4-FFF2-40B4-BE49-F238E27FC236}">
                  <a16:creationId xmlns:a16="http://schemas.microsoft.com/office/drawing/2014/main" id="{E6CC5BBA-CDC0-BAED-FB47-72E8017FBDC4}"/>
                </a:ext>
              </a:extLst>
            </p:cNvPr>
            <p:cNvCxnSpPr>
              <a:cxnSpLocks/>
              <a:stCxn id="6" idx="1"/>
            </p:cNvCxnSpPr>
            <p:nvPr/>
          </p:nvCxnSpPr>
          <p:spPr>
            <a:xfrm flipH="1">
              <a:off x="1439228" y="652422"/>
              <a:ext cx="950672" cy="61981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3B143DDD-2147-F805-AF5F-7C442AA85BC9}"/>
              </a:ext>
            </a:extLst>
          </p:cNvPr>
          <p:cNvGrpSpPr/>
          <p:nvPr/>
        </p:nvGrpSpPr>
        <p:grpSpPr>
          <a:xfrm>
            <a:off x="3841874" y="1099855"/>
            <a:ext cx="3602504" cy="1000646"/>
            <a:chOff x="3841874" y="1230490"/>
            <a:chExt cx="3602504" cy="100064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5C6E383-74AC-7FE5-7473-7CB7A74386AE}"/>
                </a:ext>
              </a:extLst>
            </p:cNvPr>
            <p:cNvSpPr/>
            <p:nvPr/>
          </p:nvSpPr>
          <p:spPr>
            <a:xfrm>
              <a:off x="4790425" y="1230490"/>
              <a:ext cx="2653953" cy="49586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>
                <a:lnSpc>
                  <a:spcPct val="120000"/>
                </a:lnSpc>
                <a:spcBef>
                  <a:spcPts val="600"/>
                </a:spcBef>
                <a:buClr>
                  <a:prstClr val="black"/>
                </a:buClr>
              </a:pPr>
              <a:r>
                <a:rPr lang="fr-FR" sz="1050" dirty="0" err="1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Indicate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</a:t>
              </a:r>
              <a:r>
                <a:rPr lang="fr-FR" sz="1050" dirty="0" err="1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whether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</a:t>
              </a:r>
              <a:r>
                <a:rPr lang="fr-FR" sz="1050" dirty="0" err="1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you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have been freelance </a:t>
              </a:r>
              <a:r>
                <a:rPr lang="fr-FR" sz="1050" dirty="0" err="1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within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</a:t>
              </a:r>
              <a:r>
                <a:rPr lang="fr-FR" sz="1050" dirty="0" err="1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various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structures</a:t>
              </a:r>
            </a:p>
          </p:txBody>
        </p:sp>
        <p:cxnSp>
          <p:nvCxnSpPr>
            <p:cNvPr id="9" name="Connecteur droit avec flèche 8">
              <a:extLst>
                <a:ext uri="{FF2B5EF4-FFF2-40B4-BE49-F238E27FC236}">
                  <a16:creationId xmlns:a16="http://schemas.microsoft.com/office/drawing/2014/main" id="{F1FE220D-907B-2F7B-D6AC-AC849A2823B1}"/>
                </a:ext>
              </a:extLst>
            </p:cNvPr>
            <p:cNvCxnSpPr>
              <a:cxnSpLocks/>
              <a:stCxn id="8" idx="1"/>
            </p:cNvCxnSpPr>
            <p:nvPr/>
          </p:nvCxnSpPr>
          <p:spPr>
            <a:xfrm flipH="1">
              <a:off x="3841874" y="1478424"/>
              <a:ext cx="948551" cy="75271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8E271C9A-C3E5-462A-F840-4CFB8B0AEDEC}"/>
              </a:ext>
            </a:extLst>
          </p:cNvPr>
          <p:cNvGrpSpPr/>
          <p:nvPr/>
        </p:nvGrpSpPr>
        <p:grpSpPr>
          <a:xfrm>
            <a:off x="7919478" y="707016"/>
            <a:ext cx="2867329" cy="577082"/>
            <a:chOff x="8032691" y="707016"/>
            <a:chExt cx="2867329" cy="57708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1420546-88C6-C8E6-7C55-A6A5838B8A8F}"/>
                </a:ext>
              </a:extLst>
            </p:cNvPr>
            <p:cNvSpPr/>
            <p:nvPr/>
          </p:nvSpPr>
          <p:spPr>
            <a:xfrm>
              <a:off x="8032691" y="707016"/>
              <a:ext cx="1916657" cy="57708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Insert a picture (optional) in a professional format</a:t>
              </a:r>
              <a:endParaRPr lang="fr-FR" sz="105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CF97D755-4BC7-506E-10CE-50864869CC38}"/>
                </a:ext>
              </a:extLst>
            </p:cNvPr>
            <p:cNvCxnSpPr>
              <a:stCxn id="10" idx="3"/>
            </p:cNvCxnSpPr>
            <p:nvPr/>
          </p:nvCxnSpPr>
          <p:spPr>
            <a:xfrm flipV="1">
              <a:off x="9949348" y="995165"/>
              <a:ext cx="950672" cy="39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AF7EC2E-8E66-0CFF-8C59-50186571EC59}"/>
              </a:ext>
            </a:extLst>
          </p:cNvPr>
          <p:cNvSpPr/>
          <p:nvPr/>
        </p:nvSpPr>
        <p:spPr>
          <a:xfrm>
            <a:off x="580450" y="5467060"/>
            <a:ext cx="3415478" cy="7527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en-US" sz="1050" dirty="0">
                <a:solidFill>
                  <a:prstClr val="black"/>
                </a:solidFill>
                <a:cs typeface="Arial" panose="020B0604020202020204" pitchFamily="34" charset="0"/>
              </a:rPr>
              <a:t>Do not detail your job description here to remain concise, your role and responsibilities will be specified in next pages</a:t>
            </a:r>
            <a:endParaRPr lang="fr-FR" sz="105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E7253EF9-A7BD-2E52-BF14-782FF48C1B75}"/>
              </a:ext>
            </a:extLst>
          </p:cNvPr>
          <p:cNvGrpSpPr/>
          <p:nvPr/>
        </p:nvGrpSpPr>
        <p:grpSpPr>
          <a:xfrm>
            <a:off x="6096000" y="2351222"/>
            <a:ext cx="3281680" cy="1077778"/>
            <a:chOff x="6096000" y="2351222"/>
            <a:chExt cx="3281680" cy="107777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D16AFDE-73C2-FE10-AF5D-6EEBFEBFF079}"/>
                </a:ext>
              </a:extLst>
            </p:cNvPr>
            <p:cNvSpPr/>
            <p:nvPr/>
          </p:nvSpPr>
          <p:spPr>
            <a:xfrm>
              <a:off x="7226762" y="2351222"/>
              <a:ext cx="2150918" cy="71270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prstClr val="black"/>
                  </a:solidFill>
                  <a:cs typeface="Arial" panose="020B0604020202020204" pitchFamily="34" charset="0"/>
                </a:rPr>
                <a:t>Indicate the sectors of activity most representative of your experience and wishes</a:t>
              </a:r>
              <a:endParaRPr lang="fr-FR" sz="105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8697B870-25F2-E556-DB61-A8AB7F6D850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916936"/>
              <a:ext cx="1130762" cy="5120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9D4443BC-141D-D12F-94AF-D8ECEA0E658B}"/>
              </a:ext>
            </a:extLst>
          </p:cNvPr>
          <p:cNvGrpSpPr/>
          <p:nvPr/>
        </p:nvGrpSpPr>
        <p:grpSpPr>
          <a:xfrm>
            <a:off x="10646554" y="1674966"/>
            <a:ext cx="1916657" cy="1470106"/>
            <a:chOff x="10646554" y="1674966"/>
            <a:chExt cx="1916657" cy="147010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1922BE4-5C9D-D74C-6463-3F8BB571EE36}"/>
                </a:ext>
              </a:extLst>
            </p:cNvPr>
            <p:cNvSpPr/>
            <p:nvPr/>
          </p:nvSpPr>
          <p:spPr>
            <a:xfrm>
              <a:off x="10646554" y="1674966"/>
              <a:ext cx="1916657" cy="57708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prstClr val="black"/>
                  </a:solidFill>
                  <a:cs typeface="Arial" panose="020B0604020202020204" pitchFamily="34" charset="0"/>
                </a:rPr>
                <a:t> Indicate 6 soft skills you wish to highlight for the client</a:t>
              </a:r>
              <a:endParaRPr lang="fr-FR" sz="105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63415D05-D80F-7FBA-2D30-51AC88DCE5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90006" y="2270076"/>
              <a:ext cx="267241" cy="87499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06655FBB-8BA2-C374-112B-3CAAC3247FE8}"/>
              </a:ext>
            </a:extLst>
          </p:cNvPr>
          <p:cNvGrpSpPr/>
          <p:nvPr/>
        </p:nvGrpSpPr>
        <p:grpSpPr>
          <a:xfrm>
            <a:off x="6096000" y="4242462"/>
            <a:ext cx="3281680" cy="1077778"/>
            <a:chOff x="6096000" y="4242462"/>
            <a:chExt cx="3281680" cy="1077778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B9BE9E1-9107-B194-F1B7-2BE767CC394E}"/>
                </a:ext>
              </a:extLst>
            </p:cNvPr>
            <p:cNvSpPr/>
            <p:nvPr/>
          </p:nvSpPr>
          <p:spPr>
            <a:xfrm>
              <a:off x="7226762" y="4242462"/>
              <a:ext cx="2150918" cy="71270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prstClr val="black"/>
                  </a:solidFill>
                  <a:cs typeface="Arial" panose="020B0604020202020204" pitchFamily="34" charset="0"/>
                </a:rPr>
                <a:t>Indicate the </a:t>
              </a:r>
              <a:r>
                <a:rPr lang="en-US" sz="1050" dirty="0" err="1">
                  <a:solidFill>
                    <a:prstClr val="black"/>
                  </a:solidFill>
                  <a:cs typeface="Arial" panose="020B0604020202020204" pitchFamily="34" charset="0"/>
                </a:rPr>
                <a:t>expertises</a:t>
              </a:r>
              <a:r>
                <a:rPr lang="en-US" sz="1050" dirty="0">
                  <a:solidFill>
                    <a:prstClr val="black"/>
                  </a:solidFill>
                  <a:cs typeface="Arial" panose="020B0604020202020204" pitchFamily="34" charset="0"/>
                </a:rPr>
                <a:t> most representative of your experience and wishes</a:t>
              </a:r>
              <a:endParaRPr lang="fr-FR" sz="105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28" name="Connecteur droit avec flèche 27">
              <a:extLst>
                <a:ext uri="{FF2B5EF4-FFF2-40B4-BE49-F238E27FC236}">
                  <a16:creationId xmlns:a16="http://schemas.microsoft.com/office/drawing/2014/main" id="{6B54B246-A770-37A1-DCC6-B37E0563E7D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4808176"/>
              <a:ext cx="1130762" cy="5120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4DD6EADF-BE31-42C4-684D-786AAC29B528}"/>
              </a:ext>
            </a:extLst>
          </p:cNvPr>
          <p:cNvSpPr/>
          <p:nvPr/>
        </p:nvSpPr>
        <p:spPr>
          <a:xfrm>
            <a:off x="9767921" y="4163683"/>
            <a:ext cx="1849120" cy="56136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xx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0CB02F-52EB-0A1B-056B-8B84E4E2E96B}"/>
              </a:ext>
            </a:extLst>
          </p:cNvPr>
          <p:cNvSpPr/>
          <p:nvPr/>
        </p:nvSpPr>
        <p:spPr>
          <a:xfrm>
            <a:off x="9767921" y="5505645"/>
            <a:ext cx="1849120" cy="56136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xx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0675600-709F-C647-7462-CCAE5EBE647E}"/>
              </a:ext>
            </a:extLst>
          </p:cNvPr>
          <p:cNvSpPr/>
          <p:nvPr/>
        </p:nvSpPr>
        <p:spPr>
          <a:xfrm>
            <a:off x="9767921" y="4834664"/>
            <a:ext cx="1849120" cy="56136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275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9920" y="859801"/>
            <a:ext cx="11236960" cy="5478739"/>
          </a:xfrm>
          <a:prstGeom prst="rect">
            <a:avLst/>
          </a:prstGeom>
          <a:ln w="12700">
            <a:solidFill>
              <a:srgbClr val="568D9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72000" tIns="45720" rIns="72000" bIns="45720" rtlCol="0" anchor="t"/>
          <a:lstStyle/>
          <a:p>
            <a:pPr defTabSz="457200">
              <a:lnSpc>
                <a:spcPct val="120000"/>
              </a:lnSpc>
              <a:spcBef>
                <a:spcPts val="900"/>
              </a:spcBef>
            </a:pPr>
            <a:r>
              <a:rPr lang="en-US" sz="1400" b="1" dirty="0">
                <a:solidFill>
                  <a:schemeClr val="tx2"/>
                </a:solidFill>
                <a:cs typeface="Arial" panose="020B0604020202020204" pitchFamily="34" charset="0"/>
              </a:rPr>
              <a:t>EXAMPLES OF MISSIONS CARRIED OUT</a:t>
            </a:r>
          </a:p>
          <a:p>
            <a:pPr defTabSz="457200">
              <a:lnSpc>
                <a:spcPct val="120000"/>
              </a:lnSpc>
              <a:spcBef>
                <a:spcPts val="900"/>
              </a:spcBef>
            </a:pPr>
            <a:r>
              <a:rPr lang="fr-FR" sz="1400" b="1" u="sng" dirty="0">
                <a:solidFill>
                  <a:prstClr val="black"/>
                </a:solidFill>
                <a:cs typeface="Arial" panose="020B0604020202020204" pitchFamily="34" charset="0"/>
              </a:rPr>
              <a:t>xxx</a:t>
            </a:r>
          </a:p>
          <a:p>
            <a:pPr marL="177800" indent="-177800" defTabSz="457200">
              <a:lnSpc>
                <a:spcPct val="120000"/>
              </a:lnSpc>
              <a:spcBef>
                <a:spcPts val="900"/>
              </a:spcBef>
              <a:buFontTx/>
              <a:buChar char="-"/>
            </a:pPr>
            <a:r>
              <a:rPr lang="fr-FR" sz="1400" b="1" dirty="0">
                <a:solidFill>
                  <a:prstClr val="black"/>
                </a:solidFill>
                <a:cs typeface="Arial" panose="020B0604020202020204" pitchFamily="34" charset="0"/>
              </a:rPr>
              <a:t>Xxx Project - client / </a:t>
            </a:r>
            <a:r>
              <a:rPr lang="fr-FR" sz="1400" b="1" dirty="0" err="1">
                <a:solidFill>
                  <a:prstClr val="black"/>
                </a:solidFill>
                <a:cs typeface="Arial" panose="020B0604020202020204" pitchFamily="34" charset="0"/>
              </a:rPr>
              <a:t>industry</a:t>
            </a:r>
            <a:r>
              <a:rPr lang="fr-FR" sz="1400" b="1" dirty="0">
                <a:solidFill>
                  <a:prstClr val="black"/>
                </a:solidFill>
                <a:cs typeface="Arial" panose="020B0604020202020204" pitchFamily="34" charset="0"/>
              </a:rPr>
              <a:t> (</a:t>
            </a:r>
            <a:r>
              <a:rPr lang="fr-FR" sz="1400" b="1" dirty="0" err="1">
                <a:solidFill>
                  <a:prstClr val="black"/>
                </a:solidFill>
                <a:cs typeface="Arial" panose="020B0604020202020204" pitchFamily="34" charset="0"/>
              </a:rPr>
              <a:t>length</a:t>
            </a:r>
            <a:r>
              <a:rPr lang="fr-FR" sz="1400" b="1" dirty="0">
                <a:solidFill>
                  <a:prstClr val="black"/>
                </a:solidFill>
                <a:cs typeface="Arial" panose="020B0604020202020204" pitchFamily="34" charset="0"/>
              </a:rPr>
              <a:t>) : </a:t>
            </a: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description </a:t>
            </a:r>
          </a:p>
          <a:p>
            <a:pPr marL="177800" indent="-177800" defTabSz="457200">
              <a:lnSpc>
                <a:spcPct val="120000"/>
              </a:lnSpc>
              <a:spcBef>
                <a:spcPts val="900"/>
              </a:spcBef>
              <a:buFontTx/>
              <a:buChar char="-"/>
            </a:pPr>
            <a:r>
              <a:rPr lang="fr-FR" sz="1400" dirty="0" err="1">
                <a:solidFill>
                  <a:prstClr val="black"/>
                </a:solidFill>
                <a:cs typeface="Arial" panose="020B0604020202020204" pitchFamily="34" charset="0"/>
              </a:rPr>
              <a:t>xxxxx</a:t>
            </a: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77800" indent="-177800" defTabSz="457200">
              <a:lnSpc>
                <a:spcPct val="120000"/>
              </a:lnSpc>
              <a:spcBef>
                <a:spcPts val="900"/>
              </a:spcBef>
              <a:buFontTx/>
              <a:buChar char="-"/>
            </a:pP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B45B95-9B06-4676-AA87-C12BEF5BC8F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320" y="177420"/>
            <a:ext cx="12192000" cy="6587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457200"/>
            <a:r>
              <a:rPr lang="fr-FR" sz="2400" b="1" spc="150" dirty="0">
                <a:ln w="11430"/>
                <a:solidFill>
                  <a:schemeClr val="tx2"/>
                </a:solidFill>
                <a:cs typeface="Arial" panose="020B0604020202020204" pitchFamily="34" charset="0"/>
              </a:rPr>
              <a:t>First </a:t>
            </a:r>
            <a:r>
              <a:rPr lang="fr-FR" sz="2400" b="1" spc="150" dirty="0" err="1">
                <a:ln w="11430"/>
                <a:solidFill>
                  <a:schemeClr val="tx2"/>
                </a:solidFill>
                <a:cs typeface="Arial" panose="020B0604020202020204" pitchFamily="34" charset="0"/>
              </a:rPr>
              <a:t>name</a:t>
            </a:r>
            <a:r>
              <a:rPr lang="fr-FR" sz="2400" b="1" spc="150" dirty="0">
                <a:ln w="11430"/>
                <a:solidFill>
                  <a:schemeClr val="tx2"/>
                </a:solidFill>
                <a:cs typeface="Arial" panose="020B0604020202020204" pitchFamily="34" charset="0"/>
              </a:rPr>
              <a:t> LAST NAME</a:t>
            </a:r>
          </a:p>
        </p:txBody>
      </p:sp>
      <p:sp>
        <p:nvSpPr>
          <p:cNvPr id="10" name="Espace réservé du numéro de diapositive 3">
            <a:extLst>
              <a:ext uri="{FF2B5EF4-FFF2-40B4-BE49-F238E27FC236}">
                <a16:creationId xmlns:a16="http://schemas.microsoft.com/office/drawing/2014/main" id="{8F2E1D87-A032-4E73-9A7B-FBB3095FD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23206" y="6478902"/>
            <a:ext cx="2133600" cy="365125"/>
          </a:xfrm>
        </p:spPr>
        <p:txBody>
          <a:bodyPr/>
          <a:lstStyle/>
          <a:p>
            <a:pPr defTabSz="457200"/>
            <a:fld id="{BEA37F2E-EFB9-214D-A347-27955E82FAA8}" type="slidenum">
              <a:rPr lang="fr-FR" sz="1400">
                <a:solidFill>
                  <a:prstClr val="black">
                    <a:tint val="75000"/>
                  </a:prstClr>
                </a:solidFill>
                <a:latin typeface="+mn-lt"/>
              </a:rPr>
              <a:pPr defTabSz="457200"/>
              <a:t>3</a:t>
            </a:fld>
            <a:endParaRPr lang="fr-FR" sz="1400" dirty="0">
              <a:solidFill>
                <a:prstClr val="black">
                  <a:tint val="75000"/>
                </a:prstClr>
              </a:solidFill>
              <a:latin typeface="+mn-lt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D08912EE-0552-A77F-BC63-F13003DFA5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95" y="192156"/>
            <a:ext cx="1565917" cy="401517"/>
          </a:xfrm>
          <a:prstGeom prst="rect">
            <a:avLst/>
          </a:prstGeom>
        </p:spPr>
      </p:pic>
      <p:grpSp>
        <p:nvGrpSpPr>
          <p:cNvPr id="13" name="Groupe 12">
            <a:extLst>
              <a:ext uri="{FF2B5EF4-FFF2-40B4-BE49-F238E27FC236}">
                <a16:creationId xmlns:a16="http://schemas.microsoft.com/office/drawing/2014/main" id="{46DB04F7-76A3-857A-E490-C96CBCCFB614}"/>
              </a:ext>
            </a:extLst>
          </p:cNvPr>
          <p:cNvGrpSpPr/>
          <p:nvPr/>
        </p:nvGrpSpPr>
        <p:grpSpPr>
          <a:xfrm>
            <a:off x="4390778" y="1832204"/>
            <a:ext cx="5545434" cy="980744"/>
            <a:chOff x="4390778" y="1832204"/>
            <a:chExt cx="5545434" cy="98074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37006EF5-9C7B-9ADB-7652-6ECCC8430A07}"/>
                </a:ext>
              </a:extLst>
            </p:cNvPr>
            <p:cNvSpPr/>
            <p:nvPr/>
          </p:nvSpPr>
          <p:spPr>
            <a:xfrm>
              <a:off x="7205472" y="1832204"/>
              <a:ext cx="2730740" cy="98074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20000"/>
                </a:lnSpc>
                <a:spcBef>
                  <a:spcPts val="600"/>
                </a:spcBef>
                <a:buClr>
                  <a:prstClr val="black"/>
                </a:buClr>
              </a:pPr>
              <a:r>
                <a:rPr lang="en-US" sz="1050" dirty="0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Group your projects/achievements by type of issue, industry, expertise used, according to the specificities of your career</a:t>
              </a:r>
            </a:p>
          </p:txBody>
        </p:sp>
        <p:cxnSp>
          <p:nvCxnSpPr>
            <p:cNvPr id="4" name="Connecteur droit avec flèche 3">
              <a:extLst>
                <a:ext uri="{FF2B5EF4-FFF2-40B4-BE49-F238E27FC236}">
                  <a16:creationId xmlns:a16="http://schemas.microsoft.com/office/drawing/2014/main" id="{0215DF68-57B3-F919-65EB-EF566D37012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390778" y="2085221"/>
              <a:ext cx="2814694" cy="23735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EFF6610D-D5DF-5EA4-D97B-4FF6BC14185A}"/>
              </a:ext>
            </a:extLst>
          </p:cNvPr>
          <p:cNvSpPr/>
          <p:nvPr/>
        </p:nvSpPr>
        <p:spPr>
          <a:xfrm>
            <a:off x="935052" y="5105775"/>
            <a:ext cx="3874691" cy="9807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The more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precise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you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describe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the actions and end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results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achieved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in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your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role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, the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easier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it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will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be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for the client to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identify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your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key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skills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and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competencies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demonstrated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in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your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career</a:t>
            </a:r>
            <a:endParaRPr lang="fr-FR" sz="105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929FB1-604D-B7C6-4699-E12E998C7D31}"/>
              </a:ext>
            </a:extLst>
          </p:cNvPr>
          <p:cNvSpPr/>
          <p:nvPr/>
        </p:nvSpPr>
        <p:spPr>
          <a:xfrm>
            <a:off x="1848853" y="51694"/>
            <a:ext cx="2414015" cy="8007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en-US" sz="1050" dirty="0">
                <a:solidFill>
                  <a:schemeClr val="tx1"/>
                </a:solidFill>
              </a:rPr>
              <a:t>Describe here the content of your assignments (freelance or consultant) and projects (salaried, operational role) carried out throughout your career</a:t>
            </a:r>
            <a:endParaRPr lang="fr-FR" sz="105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4A2E3C2-ED49-820A-1944-833A3F3272DE}"/>
              </a:ext>
            </a:extLst>
          </p:cNvPr>
          <p:cNvGrpSpPr/>
          <p:nvPr/>
        </p:nvGrpSpPr>
        <p:grpSpPr>
          <a:xfrm>
            <a:off x="7886067" y="85059"/>
            <a:ext cx="3008473" cy="577082"/>
            <a:chOff x="7886067" y="85059"/>
            <a:chExt cx="3008473" cy="57708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20A5143-9D6A-2269-CD58-0A66F99442F0}"/>
                </a:ext>
              </a:extLst>
            </p:cNvPr>
            <p:cNvSpPr/>
            <p:nvPr/>
          </p:nvSpPr>
          <p:spPr>
            <a:xfrm>
              <a:off x="8977883" y="85059"/>
              <a:ext cx="1916657" cy="57708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Do not </a:t>
              </a:r>
              <a:r>
                <a:rPr lang="fr-FR" sz="1050" dirty="0" err="1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forget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to mention </a:t>
              </a:r>
              <a:r>
                <a:rPr lang="fr-FR" sz="1050" dirty="0" err="1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your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first </a:t>
              </a:r>
              <a:r>
                <a:rPr lang="fr-FR" sz="1050" dirty="0" err="1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name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and last </a:t>
              </a:r>
              <a:r>
                <a:rPr lang="fr-FR" sz="1050" dirty="0" err="1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name</a:t>
              </a:r>
              <a:endParaRPr lang="fr-FR" sz="105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CA48848A-E4BA-AD82-0AD3-0C3C5C3CF4C8}"/>
                </a:ext>
              </a:extLst>
            </p:cNvPr>
            <p:cNvCxnSpPr>
              <a:cxnSpLocks/>
              <a:stCxn id="8" idx="1"/>
            </p:cNvCxnSpPr>
            <p:nvPr/>
          </p:nvCxnSpPr>
          <p:spPr>
            <a:xfrm flipH="1">
              <a:off x="7886067" y="373600"/>
              <a:ext cx="1091816" cy="10585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6AE77164-4AA7-BEE4-DC50-797C02A4830B}"/>
              </a:ext>
            </a:extLst>
          </p:cNvPr>
          <p:cNvGrpSpPr/>
          <p:nvPr/>
        </p:nvGrpSpPr>
        <p:grpSpPr>
          <a:xfrm>
            <a:off x="3747983" y="2488126"/>
            <a:ext cx="6374523" cy="1685668"/>
            <a:chOff x="3747983" y="2488126"/>
            <a:chExt cx="6374523" cy="168566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284896D-0FDA-A241-BB26-AD58DF888350}"/>
                </a:ext>
              </a:extLst>
            </p:cNvPr>
            <p:cNvSpPr/>
            <p:nvPr/>
          </p:nvSpPr>
          <p:spPr>
            <a:xfrm>
              <a:off x="6562678" y="3432423"/>
              <a:ext cx="3559828" cy="74137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600"/>
                </a:spcBef>
                <a:buClr>
                  <a:prstClr val="black"/>
                </a:buClr>
              </a:pPr>
              <a:r>
                <a:rPr lang="fr-FR" sz="1050" dirty="0">
                  <a:solidFill>
                    <a:schemeClr val="tx1"/>
                  </a:solidFill>
                  <a:cs typeface="Arial" panose="020B0604020202020204" pitchFamily="34" charset="0"/>
                </a:rPr>
                <a:t>If possible, </a:t>
              </a:r>
              <a:r>
                <a:rPr lang="fr-FR" sz="1050" dirty="0" err="1">
                  <a:solidFill>
                    <a:schemeClr val="tx1"/>
                  </a:solidFill>
                  <a:cs typeface="Arial" panose="020B0604020202020204" pitchFamily="34" charset="0"/>
                </a:rPr>
                <a:t>indicate</a:t>
              </a:r>
              <a:r>
                <a:rPr lang="fr-FR" sz="1050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fr-FR" sz="1050" dirty="0" err="1">
                  <a:solidFill>
                    <a:schemeClr val="tx1"/>
                  </a:solidFill>
                  <a:cs typeface="Arial" panose="020B0604020202020204" pitchFamily="34" charset="0"/>
                </a:rPr>
                <a:t>company</a:t>
              </a:r>
              <a:r>
                <a:rPr lang="fr-FR" sz="1050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fr-FR" sz="1050" dirty="0" err="1">
                  <a:solidFill>
                    <a:schemeClr val="tx1"/>
                  </a:solidFill>
                  <a:cs typeface="Arial" panose="020B0604020202020204" pitchFamily="34" charset="0"/>
                </a:rPr>
                <a:t>names</a:t>
              </a:r>
              <a:r>
                <a:rPr lang="fr-FR" sz="1050" dirty="0">
                  <a:solidFill>
                    <a:schemeClr val="tx1"/>
                  </a:solidFill>
                  <a:cs typeface="Arial" panose="020B0604020202020204" pitchFamily="34" charset="0"/>
                </a:rPr>
                <a:t> / clients of</a:t>
              </a:r>
            </a:p>
            <a:p>
              <a:pPr algn="ctr">
                <a:lnSpc>
                  <a:spcPct val="120000"/>
                </a:lnSpc>
                <a:spcBef>
                  <a:spcPts val="600"/>
                </a:spcBef>
                <a:buClr>
                  <a:prstClr val="black"/>
                </a:buClr>
              </a:pPr>
              <a:r>
                <a:rPr lang="fr-FR" sz="1050" dirty="0">
                  <a:solidFill>
                    <a:schemeClr val="tx1"/>
                  </a:solidFill>
                  <a:cs typeface="Arial" panose="020B0604020202020204" pitchFamily="34" charset="0"/>
                </a:rPr>
                <a:t>the </a:t>
              </a:r>
              <a:r>
                <a:rPr lang="fr-FR" sz="1050" dirty="0" err="1">
                  <a:solidFill>
                    <a:schemeClr val="tx1"/>
                  </a:solidFill>
                  <a:cs typeface="Arial" panose="020B0604020202020204" pitchFamily="34" charset="0"/>
                </a:rPr>
                <a:t>projects</a:t>
              </a:r>
              <a:r>
                <a:rPr lang="fr-FR" sz="1050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fr-FR" sz="1050" dirty="0" err="1">
                  <a:solidFill>
                    <a:schemeClr val="tx1"/>
                  </a:solidFill>
                  <a:cs typeface="Arial" panose="020B0604020202020204" pitchFamily="34" charset="0"/>
                </a:rPr>
                <a:t>you</a:t>
              </a:r>
              <a:r>
                <a:rPr lang="fr-FR" sz="1050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fr-FR" sz="1050" dirty="0" err="1">
                  <a:solidFill>
                    <a:schemeClr val="tx1"/>
                  </a:solidFill>
                  <a:cs typeface="Arial" panose="020B0604020202020204" pitchFamily="34" charset="0"/>
                </a:rPr>
                <a:t>worked</a:t>
              </a:r>
              <a:r>
                <a:rPr lang="fr-FR" sz="1050" dirty="0">
                  <a:solidFill>
                    <a:schemeClr val="tx1"/>
                  </a:solidFill>
                  <a:cs typeface="Arial" panose="020B0604020202020204" pitchFamily="34" charset="0"/>
                </a:rPr>
                <a:t> on</a:t>
              </a:r>
              <a:endParaRPr lang="fr-FR" sz="105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371DF719-0423-AE9E-9565-78641FA91CD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747983" y="2488126"/>
              <a:ext cx="2814694" cy="124262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582AE289-ED95-58DE-A7B9-11FB79135153}"/>
              </a:ext>
            </a:extLst>
          </p:cNvPr>
          <p:cNvSpPr/>
          <p:nvPr/>
        </p:nvSpPr>
        <p:spPr>
          <a:xfrm>
            <a:off x="6875604" y="5017455"/>
            <a:ext cx="3874691" cy="9807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It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is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important to highlight all relevant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achievements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illustrating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what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you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wish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do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work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on !</a:t>
            </a:r>
          </a:p>
        </p:txBody>
      </p:sp>
    </p:spTree>
    <p:extLst>
      <p:ext uri="{BB962C8B-B14F-4D97-AF65-F5344CB8AC3E}">
        <p14:creationId xmlns:p14="http://schemas.microsoft.com/office/powerpoint/2010/main" val="267849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9920" y="859801"/>
            <a:ext cx="11236960" cy="5478739"/>
          </a:xfrm>
          <a:prstGeom prst="rect">
            <a:avLst/>
          </a:prstGeom>
          <a:ln w="12700">
            <a:solidFill>
              <a:srgbClr val="568D9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72000" tIns="45720" rIns="72000" bIns="45720" rtlCol="0" anchor="t"/>
          <a:lstStyle/>
          <a:p>
            <a:pPr defTabSz="457200">
              <a:lnSpc>
                <a:spcPct val="120000"/>
              </a:lnSpc>
              <a:spcBef>
                <a:spcPts val="900"/>
              </a:spcBef>
            </a:pPr>
            <a:r>
              <a:rPr lang="en-US" sz="1400" b="1" dirty="0">
                <a:solidFill>
                  <a:schemeClr val="tx2"/>
                </a:solidFill>
                <a:cs typeface="Arial" panose="020B0604020202020204" pitchFamily="34" charset="0"/>
              </a:rPr>
              <a:t>EXAMPLES OF MISSIONS CARRIED OUT</a:t>
            </a:r>
          </a:p>
          <a:p>
            <a:pPr defTabSz="457200">
              <a:lnSpc>
                <a:spcPct val="120000"/>
              </a:lnSpc>
              <a:spcBef>
                <a:spcPts val="900"/>
              </a:spcBef>
            </a:pPr>
            <a:r>
              <a:rPr lang="fr-FR" sz="1400" b="1" u="sng" dirty="0">
                <a:solidFill>
                  <a:prstClr val="black"/>
                </a:solidFill>
                <a:cs typeface="Arial" panose="020B0604020202020204" pitchFamily="34" charset="0"/>
              </a:rPr>
              <a:t>xxx</a:t>
            </a:r>
          </a:p>
          <a:p>
            <a:pPr marL="177800" indent="-177800" defTabSz="457200">
              <a:lnSpc>
                <a:spcPct val="120000"/>
              </a:lnSpc>
              <a:spcBef>
                <a:spcPts val="900"/>
              </a:spcBef>
              <a:buFontTx/>
              <a:buChar char="-"/>
            </a:pPr>
            <a:r>
              <a:rPr lang="fr-FR" sz="1400" b="1" dirty="0">
                <a:solidFill>
                  <a:prstClr val="black"/>
                </a:solidFill>
                <a:cs typeface="Arial" panose="020B0604020202020204" pitchFamily="34" charset="0"/>
              </a:rPr>
              <a:t>Xxx Project - client / </a:t>
            </a:r>
            <a:r>
              <a:rPr lang="fr-FR" sz="1400" b="1" dirty="0" err="1">
                <a:solidFill>
                  <a:prstClr val="black"/>
                </a:solidFill>
                <a:cs typeface="Arial" panose="020B0604020202020204" pitchFamily="34" charset="0"/>
              </a:rPr>
              <a:t>industry</a:t>
            </a:r>
            <a:r>
              <a:rPr lang="fr-FR" sz="1400" b="1" dirty="0">
                <a:solidFill>
                  <a:prstClr val="black"/>
                </a:solidFill>
                <a:cs typeface="Arial" panose="020B0604020202020204" pitchFamily="34" charset="0"/>
              </a:rPr>
              <a:t> (</a:t>
            </a:r>
            <a:r>
              <a:rPr lang="fr-FR" sz="1400" b="1" dirty="0" err="1">
                <a:solidFill>
                  <a:prstClr val="black"/>
                </a:solidFill>
                <a:cs typeface="Arial" panose="020B0604020202020204" pitchFamily="34" charset="0"/>
              </a:rPr>
              <a:t>length</a:t>
            </a:r>
            <a:r>
              <a:rPr lang="fr-FR" sz="1400" b="1" dirty="0">
                <a:solidFill>
                  <a:prstClr val="black"/>
                </a:solidFill>
                <a:cs typeface="Arial" panose="020B0604020202020204" pitchFamily="34" charset="0"/>
              </a:rPr>
              <a:t>) : </a:t>
            </a: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description </a:t>
            </a:r>
          </a:p>
          <a:p>
            <a:pPr marL="177800" indent="-177800" defTabSz="457200">
              <a:lnSpc>
                <a:spcPct val="120000"/>
              </a:lnSpc>
              <a:spcBef>
                <a:spcPts val="900"/>
              </a:spcBef>
              <a:buFontTx/>
              <a:buChar char="-"/>
            </a:pPr>
            <a:r>
              <a:rPr lang="fr-FR" sz="1400" dirty="0" err="1">
                <a:solidFill>
                  <a:prstClr val="black"/>
                </a:solidFill>
                <a:cs typeface="Arial" panose="020B0604020202020204" pitchFamily="34" charset="0"/>
              </a:rPr>
              <a:t>xxxxx</a:t>
            </a: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77800" indent="-177800" defTabSz="457200">
              <a:lnSpc>
                <a:spcPct val="120000"/>
              </a:lnSpc>
              <a:spcBef>
                <a:spcPts val="900"/>
              </a:spcBef>
              <a:buFontTx/>
              <a:buChar char="-"/>
            </a:pP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B45B95-9B06-4676-AA87-C12BEF5BC8F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320" y="177420"/>
            <a:ext cx="12192000" cy="6587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457200"/>
            <a:r>
              <a:rPr lang="fr-FR" sz="2400" b="1" spc="150" dirty="0">
                <a:ln w="11430"/>
                <a:solidFill>
                  <a:schemeClr val="tx2"/>
                </a:solidFill>
                <a:cs typeface="Arial" panose="020B0604020202020204" pitchFamily="34" charset="0"/>
              </a:rPr>
              <a:t>First </a:t>
            </a:r>
            <a:r>
              <a:rPr lang="fr-FR" sz="2400" b="1" spc="150" dirty="0" err="1">
                <a:ln w="11430"/>
                <a:solidFill>
                  <a:schemeClr val="tx2"/>
                </a:solidFill>
                <a:cs typeface="Arial" panose="020B0604020202020204" pitchFamily="34" charset="0"/>
              </a:rPr>
              <a:t>name</a:t>
            </a:r>
            <a:r>
              <a:rPr lang="fr-FR" sz="2400" b="1" spc="150" dirty="0">
                <a:ln w="11430"/>
                <a:solidFill>
                  <a:schemeClr val="tx2"/>
                </a:solidFill>
                <a:cs typeface="Arial" panose="020B0604020202020204" pitchFamily="34" charset="0"/>
              </a:rPr>
              <a:t> LAST NAME</a:t>
            </a:r>
          </a:p>
        </p:txBody>
      </p:sp>
      <p:sp>
        <p:nvSpPr>
          <p:cNvPr id="10" name="Espace réservé du numéro de diapositive 3">
            <a:extLst>
              <a:ext uri="{FF2B5EF4-FFF2-40B4-BE49-F238E27FC236}">
                <a16:creationId xmlns:a16="http://schemas.microsoft.com/office/drawing/2014/main" id="{8F2E1D87-A032-4E73-9A7B-FBB3095FD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23206" y="6478902"/>
            <a:ext cx="2133600" cy="365125"/>
          </a:xfrm>
        </p:spPr>
        <p:txBody>
          <a:bodyPr/>
          <a:lstStyle/>
          <a:p>
            <a:pPr defTabSz="457200"/>
            <a:fld id="{BEA37F2E-EFB9-214D-A347-27955E82FAA8}" type="slidenum">
              <a:rPr lang="fr-FR" sz="1400">
                <a:solidFill>
                  <a:prstClr val="black">
                    <a:tint val="75000"/>
                  </a:prstClr>
                </a:solidFill>
                <a:latin typeface="+mn-lt"/>
              </a:rPr>
              <a:pPr defTabSz="457200"/>
              <a:t>4</a:t>
            </a:fld>
            <a:endParaRPr lang="fr-FR" sz="1400" dirty="0">
              <a:solidFill>
                <a:prstClr val="black">
                  <a:tint val="75000"/>
                </a:prstClr>
              </a:solidFill>
              <a:latin typeface="+mn-lt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53E1749-D82D-9F2D-9CCC-D7534D18D0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95" y="192156"/>
            <a:ext cx="1565917" cy="401517"/>
          </a:xfrm>
          <a:prstGeom prst="rect">
            <a:avLst/>
          </a:prstGeom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id="{80F0570F-C95E-7F70-1181-A2D244295F5E}"/>
              </a:ext>
            </a:extLst>
          </p:cNvPr>
          <p:cNvGrpSpPr/>
          <p:nvPr/>
        </p:nvGrpSpPr>
        <p:grpSpPr>
          <a:xfrm>
            <a:off x="7656293" y="676495"/>
            <a:ext cx="2835316" cy="600087"/>
            <a:chOff x="7114032" y="593673"/>
            <a:chExt cx="2835316" cy="60008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B8992CD-7C1C-22D8-FA0F-9337627DC895}"/>
                </a:ext>
              </a:extLst>
            </p:cNvPr>
            <p:cNvSpPr/>
            <p:nvPr/>
          </p:nvSpPr>
          <p:spPr>
            <a:xfrm>
              <a:off x="8032691" y="616678"/>
              <a:ext cx="1916657" cy="57708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Do not </a:t>
              </a:r>
              <a:r>
                <a:rPr lang="fr-FR" sz="1050" dirty="0" err="1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forget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to mention </a:t>
              </a:r>
              <a:r>
                <a:rPr lang="fr-FR" sz="1050" dirty="0" err="1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your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first </a:t>
              </a:r>
              <a:r>
                <a:rPr lang="fr-FR" sz="1050" dirty="0" err="1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name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and last </a:t>
              </a:r>
              <a:r>
                <a:rPr lang="fr-FR" sz="1050" dirty="0" err="1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name</a:t>
              </a:r>
              <a:endParaRPr lang="fr-FR" sz="105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4" name="Connecteur droit avec flèche 3">
              <a:extLst>
                <a:ext uri="{FF2B5EF4-FFF2-40B4-BE49-F238E27FC236}">
                  <a16:creationId xmlns:a16="http://schemas.microsoft.com/office/drawing/2014/main" id="{2D5B4809-AE47-A204-0D75-E6F27E493E1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114032" y="593673"/>
              <a:ext cx="918659" cy="12576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ABEF1550-C3CC-51CA-4271-4DC051F0C126}"/>
              </a:ext>
            </a:extLst>
          </p:cNvPr>
          <p:cNvSpPr/>
          <p:nvPr/>
        </p:nvSpPr>
        <p:spPr>
          <a:xfrm>
            <a:off x="935052" y="5105775"/>
            <a:ext cx="3874691" cy="9807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You can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add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more pages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based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on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this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template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in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order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to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illustrate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further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your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professional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achievements</a:t>
            </a: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 if </a:t>
            </a:r>
            <a:r>
              <a:rPr lang="fr-FR" sz="1050" dirty="0" err="1">
                <a:solidFill>
                  <a:schemeClr val="tx1"/>
                </a:solidFill>
                <a:cs typeface="Arial" panose="020B0604020202020204" pitchFamily="34" charset="0"/>
              </a:rPr>
              <a:t>needed</a:t>
            </a:r>
            <a:endParaRPr lang="fr-FR" sz="105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950541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60000"/>
            <a:lumOff val="4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8186</TotalTime>
  <Words>682</Words>
  <Application>Microsoft Office PowerPoint</Application>
  <PresentationFormat>Grand écran</PresentationFormat>
  <Paragraphs>71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BruceOldStyle BT</vt:lpstr>
      <vt:lpstr>Calibri</vt:lpstr>
      <vt:lpstr>1_Thème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WEEM</dc:creator>
  <cp:lastModifiedBy>Marilyn Francois</cp:lastModifiedBy>
  <cp:revision>265</cp:revision>
  <dcterms:created xsi:type="dcterms:W3CDTF">2017-12-19T09:57:13Z</dcterms:created>
  <dcterms:modified xsi:type="dcterms:W3CDTF">2024-07-05T13:49:48Z</dcterms:modified>
</cp:coreProperties>
</file>